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5" r:id="rId3"/>
    <p:sldId id="272" r:id="rId4"/>
    <p:sldId id="264"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66CC"/>
    <a:srgbClr val="FF0066"/>
    <a:srgbClr val="FF0000"/>
    <a:srgbClr val="FFCCFF"/>
    <a:srgbClr val="FF99FF"/>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84" autoAdjust="0"/>
    <p:restoredTop sz="94660"/>
  </p:normalViewPr>
  <p:slideViewPr>
    <p:cSldViewPr snapToGrid="0">
      <p:cViewPr varScale="1">
        <p:scale>
          <a:sx n="111" d="100"/>
          <a:sy n="111" d="100"/>
        </p:scale>
        <p:origin x="159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28507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B951FB68-000E-3C92-06D8-5C0CFC1CC309}"/>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8">
            <a:extLst>
              <a:ext uri="{FF2B5EF4-FFF2-40B4-BE49-F238E27FC236}">
                <a16:creationId xmlns:a16="http://schemas.microsoft.com/office/drawing/2014/main" id="{A1331023-CC9A-C5A0-85E3-22E7DEAB33B7}"/>
              </a:ext>
            </a:extLst>
          </p:cNvPr>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kumimoji="1" lang="en-US" altLang="ja-JP" sz="800" b="1" dirty="0">
                <a:solidFill>
                  <a:srgbClr val="000000"/>
                </a:solidFill>
                <a:latin typeface="Arial" charset="0"/>
                <a:ea typeface="ＭＳ Ｐゴシック" charset="-128"/>
              </a:rPr>
              <a:t>Copyright©2023 </a:t>
            </a:r>
            <a:r>
              <a:rPr kumimoji="1" lang="en-US" altLang="ja-JP" sz="800" b="1" dirty="0">
                <a:solidFill>
                  <a:srgbClr val="000000"/>
                </a:solidFill>
                <a:latin typeface="Arial" charset="0"/>
                <a:ea typeface="ＭＳ Ｐゴシック" charset="-128"/>
                <a:hlinkClick r:id="rId4"/>
              </a:rPr>
              <a:t>https://www.digipot.net</a:t>
            </a:r>
            <a:r>
              <a:rPr kumimoji="1" lang="en-US" altLang="ja-JP" sz="800" b="1" dirty="0">
                <a:solidFill>
                  <a:srgbClr val="000000"/>
                </a:solidFill>
                <a:latin typeface="Arial" charset="0"/>
                <a:ea typeface="ＭＳ Ｐゴシック" charset="-128"/>
              </a:rPr>
              <a:t> All rights reserved. </a:t>
            </a:r>
          </a:p>
        </p:txBody>
      </p:sp>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楕円 1">
            <a:extLst>
              <a:ext uri="{FF2B5EF4-FFF2-40B4-BE49-F238E27FC236}">
                <a16:creationId xmlns:a16="http://schemas.microsoft.com/office/drawing/2014/main" id="{88149757-AEA0-F97B-05B0-1B28DFCEA551}"/>
              </a:ext>
            </a:extLst>
          </p:cNvPr>
          <p:cNvSpPr/>
          <p:nvPr/>
        </p:nvSpPr>
        <p:spPr>
          <a:xfrm>
            <a:off x="2829007" y="1766044"/>
            <a:ext cx="3938388" cy="3938388"/>
          </a:xfrm>
          <a:prstGeom prst="ellipse">
            <a:avLst/>
          </a:prstGeom>
          <a:solidFill>
            <a:srgbClr val="FF00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部分円 2">
            <a:extLst>
              <a:ext uri="{FF2B5EF4-FFF2-40B4-BE49-F238E27FC236}">
                <a16:creationId xmlns:a16="http://schemas.microsoft.com/office/drawing/2014/main" id="{D0E590EF-3CAE-1546-2383-18FDB61A9C33}"/>
              </a:ext>
            </a:extLst>
          </p:cNvPr>
          <p:cNvSpPr/>
          <p:nvPr/>
        </p:nvSpPr>
        <p:spPr>
          <a:xfrm>
            <a:off x="2833293" y="1770330"/>
            <a:ext cx="3929816" cy="3929816"/>
          </a:xfrm>
          <a:prstGeom prst="pie">
            <a:avLst>
              <a:gd name="adj1" fmla="val 3268838"/>
              <a:gd name="adj2" fmla="val 16200000"/>
            </a:avLst>
          </a:prstGeom>
          <a:solidFill>
            <a:srgbClr val="00B0F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テキスト ボックス 4">
            <a:extLst>
              <a:ext uri="{FF2B5EF4-FFF2-40B4-BE49-F238E27FC236}">
                <a16:creationId xmlns:a16="http://schemas.microsoft.com/office/drawing/2014/main" id="{80A736B5-CE49-8624-1CC2-D12FA3FDE19C}"/>
              </a:ext>
            </a:extLst>
          </p:cNvPr>
          <p:cNvSpPr txBox="1"/>
          <p:nvPr/>
        </p:nvSpPr>
        <p:spPr>
          <a:xfrm>
            <a:off x="3436289" y="5913687"/>
            <a:ext cx="2723823"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弊社アンケート調査より</a:t>
            </a:r>
            <a:endParaRPr kumimoji="1" lang="en-US" altLang="ja-JP"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280ACF79-563E-D9FF-DE9A-343604973F21}"/>
              </a:ext>
            </a:extLst>
          </p:cNvPr>
          <p:cNvSpPr txBox="1"/>
          <p:nvPr/>
        </p:nvSpPr>
        <p:spPr>
          <a:xfrm>
            <a:off x="3287142" y="3247844"/>
            <a:ext cx="1207382" cy="1077218"/>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en-US" altLang="ja-JP" sz="3200" b="1" dirty="0">
                <a:solidFill>
                  <a:srgbClr val="FF0000"/>
                </a:solidFill>
              </a:rPr>
              <a:t>YES</a:t>
            </a:r>
          </a:p>
          <a:p>
            <a:r>
              <a:rPr lang="en-US" altLang="ja-JP" sz="3200" b="1" dirty="0">
                <a:solidFill>
                  <a:srgbClr val="FF0000"/>
                </a:solidFill>
              </a:rPr>
              <a:t>60%</a:t>
            </a:r>
          </a:p>
        </p:txBody>
      </p:sp>
      <p:sp>
        <p:nvSpPr>
          <p:cNvPr id="12" name="テキスト ボックス 11">
            <a:extLst>
              <a:ext uri="{FF2B5EF4-FFF2-40B4-BE49-F238E27FC236}">
                <a16:creationId xmlns:a16="http://schemas.microsoft.com/office/drawing/2014/main" id="{9800A0E4-E483-C666-4F7E-B47DAF505FF1}"/>
              </a:ext>
            </a:extLst>
          </p:cNvPr>
          <p:cNvSpPr txBox="1"/>
          <p:nvPr/>
        </p:nvSpPr>
        <p:spPr>
          <a:xfrm>
            <a:off x="5327258" y="3247844"/>
            <a:ext cx="1207382" cy="1077218"/>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en-US" altLang="ja-JP" sz="3200" b="1" dirty="0">
                <a:solidFill>
                  <a:srgbClr val="00B0F0"/>
                </a:solidFill>
              </a:rPr>
              <a:t>NO</a:t>
            </a:r>
          </a:p>
          <a:p>
            <a:r>
              <a:rPr lang="en-US" altLang="ja-JP" sz="3200" b="1" dirty="0">
                <a:solidFill>
                  <a:srgbClr val="00B0F0"/>
                </a:solidFill>
              </a:rPr>
              <a:t>40%</a:t>
            </a:r>
          </a:p>
        </p:txBody>
      </p:sp>
      <p:sp>
        <p:nvSpPr>
          <p:cNvPr id="13" name="テキスト ボックス 12">
            <a:extLst>
              <a:ext uri="{FF2B5EF4-FFF2-40B4-BE49-F238E27FC236}">
                <a16:creationId xmlns:a16="http://schemas.microsoft.com/office/drawing/2014/main" id="{A0510EF3-0D2E-5FB5-6F95-288DBC60A476}"/>
              </a:ext>
            </a:extLst>
          </p:cNvPr>
          <p:cNvSpPr txBox="1"/>
          <p:nvPr/>
        </p:nvSpPr>
        <p:spPr>
          <a:xfrm>
            <a:off x="366682" y="1379617"/>
            <a:ext cx="2868223"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a:t>
            </a:r>
            <a:endParaRPr kumimoji="1" lang="en-US" altLang="ja-JP"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79FD53B0-DA9E-896B-69C1-2AC7988C7962}"/>
              </a:ext>
            </a:extLst>
          </p:cNvPr>
          <p:cNvSpPr txBox="1"/>
          <p:nvPr/>
        </p:nvSpPr>
        <p:spPr>
          <a:xfrm>
            <a:off x="6888252" y="1379617"/>
            <a:ext cx="2868223" cy="1815882"/>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E96D9555-0113-347E-AAB4-A5990B36DDAC}"/>
              </a:ext>
            </a:extLst>
          </p:cNvPr>
          <p:cNvSpPr txBox="1"/>
          <p:nvPr/>
        </p:nvSpPr>
        <p:spPr>
          <a:xfrm>
            <a:off x="366682" y="1036990"/>
            <a:ext cx="1345240" cy="369332"/>
          </a:xfrm>
          <a:prstGeom prst="rect">
            <a:avLst/>
          </a:prstGeom>
          <a:noFill/>
        </p:spPr>
        <p:txBody>
          <a:bodyPr wrap="none" rtlCol="0">
            <a:spAutoFit/>
          </a:bodyPr>
          <a:lstStyle/>
          <a:p>
            <a:r>
              <a:rPr kumimoji="1" lang="en-US" altLang="ja-JP" b="1" u="sng" dirty="0">
                <a:latin typeface="メイリオ" panose="020B0604030504040204" pitchFamily="50" charset="-128"/>
                <a:ea typeface="メイリオ" panose="020B0604030504040204" pitchFamily="50" charset="-128"/>
              </a:rPr>
              <a:t>YES</a:t>
            </a:r>
            <a:r>
              <a:rPr kumimoji="1" lang="ja-JP" altLang="en-US" b="1" u="sng" dirty="0">
                <a:latin typeface="メイリオ" panose="020B0604030504040204" pitchFamily="50" charset="-128"/>
                <a:ea typeface="メイリオ" panose="020B0604030504040204" pitchFamily="50" charset="-128"/>
              </a:rPr>
              <a:t>の理由</a:t>
            </a:r>
            <a:endParaRPr kumimoji="1" lang="en-US" altLang="ja-JP" b="1" u="sng" dirty="0">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2D5F7622-39C4-F4A1-AD1D-213470135AC1}"/>
              </a:ext>
            </a:extLst>
          </p:cNvPr>
          <p:cNvSpPr txBox="1"/>
          <p:nvPr/>
        </p:nvSpPr>
        <p:spPr>
          <a:xfrm>
            <a:off x="6888252" y="1036990"/>
            <a:ext cx="1249060" cy="369332"/>
          </a:xfrm>
          <a:prstGeom prst="rect">
            <a:avLst/>
          </a:prstGeom>
          <a:noFill/>
        </p:spPr>
        <p:txBody>
          <a:bodyPr wrap="none" rtlCol="0">
            <a:spAutoFit/>
          </a:bodyPr>
          <a:lstStyle/>
          <a:p>
            <a:r>
              <a:rPr kumimoji="1" lang="en-US" altLang="ja-JP" b="1" u="sng" dirty="0">
                <a:latin typeface="メイリオ" panose="020B0604030504040204" pitchFamily="50" charset="-128"/>
                <a:ea typeface="メイリオ" panose="020B0604030504040204" pitchFamily="50" charset="-128"/>
              </a:rPr>
              <a:t>NO</a:t>
            </a:r>
            <a:r>
              <a:rPr kumimoji="1" lang="ja-JP" altLang="en-US" b="1" u="sng" dirty="0">
                <a:latin typeface="メイリオ" panose="020B0604030504040204" pitchFamily="50" charset="-128"/>
                <a:ea typeface="メイリオ" panose="020B0604030504040204" pitchFamily="50" charset="-128"/>
              </a:rPr>
              <a:t>の理由</a:t>
            </a:r>
            <a:endParaRPr kumimoji="1" lang="en-US" altLang="ja-JP" b="1" u="sng"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D8DB6891-9370-E5D7-9D9E-FF66F9102BEC}"/>
              </a:ext>
            </a:extLst>
          </p:cNvPr>
          <p:cNvSpPr txBox="1"/>
          <p:nvPr/>
        </p:nvSpPr>
        <p:spPr>
          <a:xfrm>
            <a:off x="366683" y="2595942"/>
            <a:ext cx="2341468" cy="1169551"/>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a:t>
            </a:r>
            <a:endParaRPr kumimoji="1" lang="en-US" altLang="ja-JP" sz="14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050CBB6E-1FEB-3049-3B4E-CB55A46F23C7}"/>
              </a:ext>
            </a:extLst>
          </p:cNvPr>
          <p:cNvSpPr txBox="1"/>
          <p:nvPr/>
        </p:nvSpPr>
        <p:spPr>
          <a:xfrm>
            <a:off x="6888252" y="3429000"/>
            <a:ext cx="2868223"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19" name="テキスト ボックス 18">
            <a:extLst>
              <a:ext uri="{FF2B5EF4-FFF2-40B4-BE49-F238E27FC236}">
                <a16:creationId xmlns:a16="http://schemas.microsoft.com/office/drawing/2014/main" id="{8787B68C-761E-48C3-8BBC-66B6B54965B5}"/>
              </a:ext>
            </a:extLst>
          </p:cNvPr>
          <p:cNvSpPr txBox="1"/>
          <p:nvPr/>
        </p:nvSpPr>
        <p:spPr>
          <a:xfrm>
            <a:off x="6888252" y="4308832"/>
            <a:ext cx="2868223" cy="1169551"/>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a:t>
            </a:r>
            <a:endParaRPr kumimoji="1" lang="en-US" altLang="ja-JP" sz="1400" dirty="0">
              <a:latin typeface="メイリオ" panose="020B0604030504040204" pitchFamily="50" charset="-128"/>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ADA4F6D2-D993-C271-91A5-A48460BE8B79}"/>
              </a:ext>
            </a:extLst>
          </p:cNvPr>
          <p:cNvSpPr txBox="1"/>
          <p:nvPr/>
        </p:nvSpPr>
        <p:spPr>
          <a:xfrm>
            <a:off x="6888252" y="5542410"/>
            <a:ext cx="2868223"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0DEE533E-3EEC-983A-06A7-754B1C3292E5}"/>
              </a:ext>
            </a:extLst>
          </p:cNvPr>
          <p:cNvSpPr txBox="1"/>
          <p:nvPr/>
        </p:nvSpPr>
        <p:spPr>
          <a:xfrm>
            <a:off x="366683" y="3915784"/>
            <a:ext cx="2341468"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EF20096E-ADD7-549B-B05B-3CE2B3BCB524}"/>
              </a:ext>
            </a:extLst>
          </p:cNvPr>
          <p:cNvSpPr txBox="1"/>
          <p:nvPr/>
        </p:nvSpPr>
        <p:spPr>
          <a:xfrm>
            <a:off x="366683" y="4959580"/>
            <a:ext cx="2723822"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4EEDDD82-5D23-7083-6FF6-E327B399C849}"/>
              </a:ext>
            </a:extLst>
          </p:cNvPr>
          <p:cNvSpPr txBox="1"/>
          <p:nvPr/>
        </p:nvSpPr>
        <p:spPr>
          <a:xfrm>
            <a:off x="366683" y="6021409"/>
            <a:ext cx="272382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9F613CF3-B539-01EA-1004-53B59F84DECB}"/>
              </a:ext>
            </a:extLst>
          </p:cNvPr>
          <p:cNvSpPr txBox="1"/>
          <p:nvPr/>
        </p:nvSpPr>
        <p:spPr>
          <a:xfrm>
            <a:off x="422262" y="260096"/>
            <a:ext cx="292259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en-US" altLang="ja-JP" sz="1400" b="1" dirty="0"/>
              <a:t>YES/NO</a:t>
            </a:r>
            <a:r>
              <a:rPr lang="ja-JP" altLang="en-US" sz="1400" b="1" dirty="0"/>
              <a:t>アンケート調査レポート</a:t>
            </a:r>
            <a:endParaRPr lang="en-US" altLang="ja-JP" sz="1400" b="1" dirty="0"/>
          </a:p>
        </p:txBody>
      </p:sp>
      <p:sp>
        <p:nvSpPr>
          <p:cNvPr id="9" name="テキスト ボックス 8">
            <a:extLst>
              <a:ext uri="{FF2B5EF4-FFF2-40B4-BE49-F238E27FC236}">
                <a16:creationId xmlns:a16="http://schemas.microsoft.com/office/drawing/2014/main" id="{F9D8533A-834D-8E62-5503-2EFDB06C9BE7}"/>
              </a:ext>
            </a:extLst>
          </p:cNvPr>
          <p:cNvSpPr txBox="1"/>
          <p:nvPr/>
        </p:nvSpPr>
        <p:spPr>
          <a:xfrm>
            <a:off x="422262" y="527515"/>
            <a:ext cx="4801314"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製品機能○○○○は必要どうか？</a:t>
            </a:r>
            <a:endParaRPr lang="en-US" altLang="ja-JP" sz="2400" b="1" dirty="0"/>
          </a:p>
        </p:txBody>
      </p:sp>
    </p:spTree>
    <p:extLst>
      <p:ext uri="{BB962C8B-B14F-4D97-AF65-F5344CB8AC3E}">
        <p14:creationId xmlns:p14="http://schemas.microsoft.com/office/powerpoint/2010/main" val="3726492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角を丸くする 1">
            <a:extLst>
              <a:ext uri="{FF2B5EF4-FFF2-40B4-BE49-F238E27FC236}">
                <a16:creationId xmlns:a16="http://schemas.microsoft.com/office/drawing/2014/main" id="{F0573999-C08D-18A8-0C43-589EEEFBE5C1}"/>
              </a:ext>
            </a:extLst>
          </p:cNvPr>
          <p:cNvSpPr/>
          <p:nvPr/>
        </p:nvSpPr>
        <p:spPr>
          <a:xfrm>
            <a:off x="6780362" y="975739"/>
            <a:ext cx="2868223" cy="5568890"/>
          </a:xfrm>
          <a:prstGeom prst="roundRect">
            <a:avLst>
              <a:gd name="adj" fmla="val 6441"/>
            </a:avLst>
          </a:prstGeom>
          <a:solidFill>
            <a:srgbClr val="FF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四角形: 角を丸くする 2">
            <a:extLst>
              <a:ext uri="{FF2B5EF4-FFF2-40B4-BE49-F238E27FC236}">
                <a16:creationId xmlns:a16="http://schemas.microsoft.com/office/drawing/2014/main" id="{FC153480-61E4-F498-0240-4B618DBDF154}"/>
              </a:ext>
            </a:extLst>
          </p:cNvPr>
          <p:cNvSpPr/>
          <p:nvPr/>
        </p:nvSpPr>
        <p:spPr>
          <a:xfrm>
            <a:off x="396815" y="975739"/>
            <a:ext cx="2868223" cy="5568890"/>
          </a:xfrm>
          <a:prstGeom prst="roundRect">
            <a:avLst>
              <a:gd name="adj" fmla="val 6441"/>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80A736B5-CE49-8624-1CC2-D12FA3FDE19C}"/>
              </a:ext>
            </a:extLst>
          </p:cNvPr>
          <p:cNvSpPr txBox="1"/>
          <p:nvPr/>
        </p:nvSpPr>
        <p:spPr>
          <a:xfrm>
            <a:off x="3689643" y="5878793"/>
            <a:ext cx="2723823"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弊社アンケート調査より</a:t>
            </a:r>
            <a:endParaRPr kumimoji="1" lang="en-US" altLang="ja-JP"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E96D9555-0113-347E-AAB4-A5990B36DDAC}"/>
              </a:ext>
            </a:extLst>
          </p:cNvPr>
          <p:cNvSpPr txBox="1"/>
          <p:nvPr/>
        </p:nvSpPr>
        <p:spPr>
          <a:xfrm>
            <a:off x="485686" y="1133611"/>
            <a:ext cx="1345240" cy="369332"/>
          </a:xfrm>
          <a:prstGeom prst="rect">
            <a:avLst/>
          </a:prstGeom>
          <a:noFill/>
        </p:spPr>
        <p:txBody>
          <a:bodyPr wrap="none" rtlCol="0">
            <a:spAutoFit/>
          </a:bodyPr>
          <a:lstStyle/>
          <a:p>
            <a:r>
              <a:rPr kumimoji="1" lang="en-US" altLang="ja-JP" b="1" u="sng" dirty="0">
                <a:latin typeface="メイリオ" panose="020B0604030504040204" pitchFamily="50" charset="-128"/>
                <a:ea typeface="メイリオ" panose="020B0604030504040204" pitchFamily="50" charset="-128"/>
              </a:rPr>
              <a:t>YES</a:t>
            </a:r>
            <a:r>
              <a:rPr kumimoji="1" lang="ja-JP" altLang="en-US" b="1" u="sng" dirty="0">
                <a:latin typeface="メイリオ" panose="020B0604030504040204" pitchFamily="50" charset="-128"/>
                <a:ea typeface="メイリオ" panose="020B0604030504040204" pitchFamily="50" charset="-128"/>
              </a:rPr>
              <a:t>の理由</a:t>
            </a:r>
            <a:endParaRPr kumimoji="1" lang="en-US" altLang="ja-JP" b="1" u="sng" dirty="0">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2D5F7622-39C4-F4A1-AD1D-213470135AC1}"/>
              </a:ext>
            </a:extLst>
          </p:cNvPr>
          <p:cNvSpPr txBox="1"/>
          <p:nvPr/>
        </p:nvSpPr>
        <p:spPr>
          <a:xfrm>
            <a:off x="6888252" y="1133611"/>
            <a:ext cx="1249060" cy="369332"/>
          </a:xfrm>
          <a:prstGeom prst="rect">
            <a:avLst/>
          </a:prstGeom>
          <a:noFill/>
        </p:spPr>
        <p:txBody>
          <a:bodyPr wrap="none" rtlCol="0">
            <a:spAutoFit/>
          </a:bodyPr>
          <a:lstStyle/>
          <a:p>
            <a:r>
              <a:rPr kumimoji="1" lang="en-US" altLang="ja-JP" b="1" u="sng" dirty="0">
                <a:latin typeface="メイリオ" panose="020B0604030504040204" pitchFamily="50" charset="-128"/>
                <a:ea typeface="メイリオ" panose="020B0604030504040204" pitchFamily="50" charset="-128"/>
              </a:rPr>
              <a:t>NO</a:t>
            </a:r>
            <a:r>
              <a:rPr kumimoji="1" lang="ja-JP" altLang="en-US" b="1" u="sng" dirty="0">
                <a:latin typeface="メイリオ" panose="020B0604030504040204" pitchFamily="50" charset="-128"/>
                <a:ea typeface="メイリオ" panose="020B0604030504040204" pitchFamily="50" charset="-128"/>
              </a:rPr>
              <a:t>の理由</a:t>
            </a:r>
            <a:endParaRPr kumimoji="1" lang="en-US" altLang="ja-JP" b="1" u="sng" dirty="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66796150-A043-1591-21C7-3E25B7E9B5FB}"/>
              </a:ext>
            </a:extLst>
          </p:cNvPr>
          <p:cNvSpPr/>
          <p:nvPr/>
        </p:nvSpPr>
        <p:spPr>
          <a:xfrm>
            <a:off x="3689643" y="1379617"/>
            <a:ext cx="2647482" cy="4391455"/>
          </a:xfrm>
          <a:prstGeom prst="rect">
            <a:avLst/>
          </a:prstGeom>
          <a:solidFill>
            <a:srgbClr val="FF00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正方形/長方形 23">
            <a:extLst>
              <a:ext uri="{FF2B5EF4-FFF2-40B4-BE49-F238E27FC236}">
                <a16:creationId xmlns:a16="http://schemas.microsoft.com/office/drawing/2014/main" id="{923DF456-A4C1-FA75-20D8-207A056F6F7C}"/>
              </a:ext>
            </a:extLst>
          </p:cNvPr>
          <p:cNvSpPr/>
          <p:nvPr/>
        </p:nvSpPr>
        <p:spPr>
          <a:xfrm>
            <a:off x="3689643" y="2803585"/>
            <a:ext cx="2647482" cy="2967487"/>
          </a:xfrm>
          <a:prstGeom prst="rect">
            <a:avLst/>
          </a:prstGeom>
          <a:solidFill>
            <a:srgbClr val="00B0F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テキスト ボックス 25">
            <a:extLst>
              <a:ext uri="{FF2B5EF4-FFF2-40B4-BE49-F238E27FC236}">
                <a16:creationId xmlns:a16="http://schemas.microsoft.com/office/drawing/2014/main" id="{DD4A86C2-BBCE-7F4F-8310-E15E194CDB97}"/>
              </a:ext>
            </a:extLst>
          </p:cNvPr>
          <p:cNvSpPr txBox="1"/>
          <p:nvPr/>
        </p:nvSpPr>
        <p:spPr>
          <a:xfrm>
            <a:off x="4049017" y="4025718"/>
            <a:ext cx="1928734" cy="52322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2800" b="1" dirty="0"/>
              <a:t>YES 70%</a:t>
            </a:r>
          </a:p>
        </p:txBody>
      </p:sp>
      <p:sp>
        <p:nvSpPr>
          <p:cNvPr id="27" name="テキスト ボックス 26">
            <a:extLst>
              <a:ext uri="{FF2B5EF4-FFF2-40B4-BE49-F238E27FC236}">
                <a16:creationId xmlns:a16="http://schemas.microsoft.com/office/drawing/2014/main" id="{227D6896-2016-43A6-EE6C-1B65B67CE586}"/>
              </a:ext>
            </a:extLst>
          </p:cNvPr>
          <p:cNvSpPr txBox="1"/>
          <p:nvPr/>
        </p:nvSpPr>
        <p:spPr>
          <a:xfrm>
            <a:off x="4124358" y="1856670"/>
            <a:ext cx="1778051" cy="52322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2800" b="1" dirty="0"/>
              <a:t>NO 30%</a:t>
            </a:r>
          </a:p>
        </p:txBody>
      </p:sp>
      <p:sp>
        <p:nvSpPr>
          <p:cNvPr id="4" name="二等辺三角形 3">
            <a:extLst>
              <a:ext uri="{FF2B5EF4-FFF2-40B4-BE49-F238E27FC236}">
                <a16:creationId xmlns:a16="http://schemas.microsoft.com/office/drawing/2014/main" id="{7693CB1E-B980-3CFE-BA44-FFAACE37C8B8}"/>
              </a:ext>
            </a:extLst>
          </p:cNvPr>
          <p:cNvSpPr/>
          <p:nvPr/>
        </p:nvSpPr>
        <p:spPr>
          <a:xfrm rot="16200000">
            <a:off x="6405489" y="1903809"/>
            <a:ext cx="353683" cy="428940"/>
          </a:xfrm>
          <a:prstGeom prst="triangle">
            <a:avLst/>
          </a:prstGeom>
          <a:solidFill>
            <a:srgbClr val="FF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二等辺三角形 8">
            <a:extLst>
              <a:ext uri="{FF2B5EF4-FFF2-40B4-BE49-F238E27FC236}">
                <a16:creationId xmlns:a16="http://schemas.microsoft.com/office/drawing/2014/main" id="{F08639D9-BB62-C325-E138-394A4B924B4F}"/>
              </a:ext>
            </a:extLst>
          </p:cNvPr>
          <p:cNvSpPr/>
          <p:nvPr/>
        </p:nvSpPr>
        <p:spPr>
          <a:xfrm rot="5400000">
            <a:off x="3280075" y="3079888"/>
            <a:ext cx="353683" cy="428940"/>
          </a:xfrm>
          <a:prstGeom prst="triangl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70A38E1A-0F29-49E2-7EE5-F3D7C50CF967}"/>
              </a:ext>
            </a:extLst>
          </p:cNvPr>
          <p:cNvSpPr txBox="1"/>
          <p:nvPr/>
        </p:nvSpPr>
        <p:spPr>
          <a:xfrm>
            <a:off x="422262" y="260096"/>
            <a:ext cx="292259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en-US" altLang="ja-JP" sz="1400" b="1" dirty="0"/>
              <a:t>YES/NO</a:t>
            </a:r>
            <a:r>
              <a:rPr lang="ja-JP" altLang="en-US" sz="1400" b="1" dirty="0"/>
              <a:t>アンケート調査レポート</a:t>
            </a:r>
            <a:endParaRPr lang="en-US" altLang="ja-JP" sz="1400" b="1" dirty="0"/>
          </a:p>
        </p:txBody>
      </p:sp>
      <p:sp>
        <p:nvSpPr>
          <p:cNvPr id="12" name="テキスト ボックス 11">
            <a:extLst>
              <a:ext uri="{FF2B5EF4-FFF2-40B4-BE49-F238E27FC236}">
                <a16:creationId xmlns:a16="http://schemas.microsoft.com/office/drawing/2014/main" id="{0F5F449E-A5BF-498B-DBDB-0AEA223029C8}"/>
              </a:ext>
            </a:extLst>
          </p:cNvPr>
          <p:cNvSpPr txBox="1"/>
          <p:nvPr/>
        </p:nvSpPr>
        <p:spPr>
          <a:xfrm>
            <a:off x="422262" y="527515"/>
            <a:ext cx="4801314"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製品機能○○○○は必要どうか？</a:t>
            </a:r>
            <a:endParaRPr lang="en-US" altLang="ja-JP" sz="2400" b="1" dirty="0"/>
          </a:p>
        </p:txBody>
      </p:sp>
      <p:sp>
        <p:nvSpPr>
          <p:cNvPr id="29" name="テキスト ボックス 28">
            <a:extLst>
              <a:ext uri="{FF2B5EF4-FFF2-40B4-BE49-F238E27FC236}">
                <a16:creationId xmlns:a16="http://schemas.microsoft.com/office/drawing/2014/main" id="{E0EAF6FE-C486-A913-A162-2E70B7838805}"/>
              </a:ext>
            </a:extLst>
          </p:cNvPr>
          <p:cNvSpPr txBox="1"/>
          <p:nvPr/>
        </p:nvSpPr>
        <p:spPr>
          <a:xfrm>
            <a:off x="538132" y="1544985"/>
            <a:ext cx="2490817"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30" name="テキスト ボックス 29">
            <a:extLst>
              <a:ext uri="{FF2B5EF4-FFF2-40B4-BE49-F238E27FC236}">
                <a16:creationId xmlns:a16="http://schemas.microsoft.com/office/drawing/2014/main" id="{0C1814FE-A0FB-6B99-BB8D-99823178425E}"/>
              </a:ext>
            </a:extLst>
          </p:cNvPr>
          <p:cNvSpPr txBox="1"/>
          <p:nvPr/>
        </p:nvSpPr>
        <p:spPr>
          <a:xfrm>
            <a:off x="538132" y="2721053"/>
            <a:ext cx="2490817"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31" name="テキスト ボックス 30">
            <a:extLst>
              <a:ext uri="{FF2B5EF4-FFF2-40B4-BE49-F238E27FC236}">
                <a16:creationId xmlns:a16="http://schemas.microsoft.com/office/drawing/2014/main" id="{D1312A44-1E37-2446-E9F7-8BFF54E46382}"/>
              </a:ext>
            </a:extLst>
          </p:cNvPr>
          <p:cNvSpPr txBox="1"/>
          <p:nvPr/>
        </p:nvSpPr>
        <p:spPr>
          <a:xfrm>
            <a:off x="538132" y="3897121"/>
            <a:ext cx="2490817"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40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32" name="テキスト ボックス 31">
            <a:extLst>
              <a:ext uri="{FF2B5EF4-FFF2-40B4-BE49-F238E27FC236}">
                <a16:creationId xmlns:a16="http://schemas.microsoft.com/office/drawing/2014/main" id="{8E939057-3B56-625A-360F-08F5919B30EE}"/>
              </a:ext>
            </a:extLst>
          </p:cNvPr>
          <p:cNvSpPr txBox="1"/>
          <p:nvPr/>
        </p:nvSpPr>
        <p:spPr>
          <a:xfrm>
            <a:off x="538132" y="5073189"/>
            <a:ext cx="2490817"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50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33" name="テキスト ボックス 32">
            <a:extLst>
              <a:ext uri="{FF2B5EF4-FFF2-40B4-BE49-F238E27FC236}">
                <a16:creationId xmlns:a16="http://schemas.microsoft.com/office/drawing/2014/main" id="{43FE4F5E-1144-4466-E707-9F3CC0CF854F}"/>
              </a:ext>
            </a:extLst>
          </p:cNvPr>
          <p:cNvSpPr txBox="1"/>
          <p:nvPr/>
        </p:nvSpPr>
        <p:spPr>
          <a:xfrm>
            <a:off x="6966305" y="1544985"/>
            <a:ext cx="2490817"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34" name="テキスト ボックス 33">
            <a:extLst>
              <a:ext uri="{FF2B5EF4-FFF2-40B4-BE49-F238E27FC236}">
                <a16:creationId xmlns:a16="http://schemas.microsoft.com/office/drawing/2014/main" id="{643C0207-44D2-03BB-FDB6-2EAD3BC416A7}"/>
              </a:ext>
            </a:extLst>
          </p:cNvPr>
          <p:cNvSpPr txBox="1"/>
          <p:nvPr/>
        </p:nvSpPr>
        <p:spPr>
          <a:xfrm>
            <a:off x="6966305" y="2721053"/>
            <a:ext cx="2490817"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D3D1A969-A1F7-28C3-01D4-1A913933584A}"/>
              </a:ext>
            </a:extLst>
          </p:cNvPr>
          <p:cNvSpPr txBox="1"/>
          <p:nvPr/>
        </p:nvSpPr>
        <p:spPr>
          <a:xfrm>
            <a:off x="6966305" y="3897121"/>
            <a:ext cx="2490817"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40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36" name="テキスト ボックス 35">
            <a:extLst>
              <a:ext uri="{FF2B5EF4-FFF2-40B4-BE49-F238E27FC236}">
                <a16:creationId xmlns:a16="http://schemas.microsoft.com/office/drawing/2014/main" id="{BD9D4CB1-A8CA-7525-D394-348876E11424}"/>
              </a:ext>
            </a:extLst>
          </p:cNvPr>
          <p:cNvSpPr txBox="1"/>
          <p:nvPr/>
        </p:nvSpPr>
        <p:spPr>
          <a:xfrm>
            <a:off x="6966305" y="5073189"/>
            <a:ext cx="2490817"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50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31870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66796150-A043-1591-21C7-3E25B7E9B5FB}"/>
              </a:ext>
            </a:extLst>
          </p:cNvPr>
          <p:cNvSpPr/>
          <p:nvPr/>
        </p:nvSpPr>
        <p:spPr>
          <a:xfrm>
            <a:off x="5016300" y="1581805"/>
            <a:ext cx="4597143" cy="1008372"/>
          </a:xfrm>
          <a:prstGeom prst="rect">
            <a:avLst/>
          </a:prstGeom>
          <a:solidFill>
            <a:srgbClr val="FF00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正方形/長方形 6">
            <a:extLst>
              <a:ext uri="{FF2B5EF4-FFF2-40B4-BE49-F238E27FC236}">
                <a16:creationId xmlns:a16="http://schemas.microsoft.com/office/drawing/2014/main" id="{E39E0421-32DC-E8D7-3791-0AF62C9EF4D6}"/>
              </a:ext>
            </a:extLst>
          </p:cNvPr>
          <p:cNvSpPr/>
          <p:nvPr/>
        </p:nvSpPr>
        <p:spPr>
          <a:xfrm>
            <a:off x="523583" y="1581805"/>
            <a:ext cx="4492718" cy="1008372"/>
          </a:xfrm>
          <a:prstGeom prst="rect">
            <a:avLst/>
          </a:prstGeom>
          <a:solidFill>
            <a:srgbClr val="00B0F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5" name="グループ化 4">
            <a:extLst>
              <a:ext uri="{FF2B5EF4-FFF2-40B4-BE49-F238E27FC236}">
                <a16:creationId xmlns:a16="http://schemas.microsoft.com/office/drawing/2014/main" id="{BF6B854E-FF05-6D22-8BB8-7EEEE2B58313}"/>
              </a:ext>
            </a:extLst>
          </p:cNvPr>
          <p:cNvGrpSpPr/>
          <p:nvPr/>
        </p:nvGrpSpPr>
        <p:grpSpPr>
          <a:xfrm>
            <a:off x="523582" y="2994053"/>
            <a:ext cx="9086949" cy="3467132"/>
            <a:chOff x="523583" y="2994053"/>
            <a:chExt cx="6025640" cy="3467132"/>
          </a:xfrm>
        </p:grpSpPr>
        <p:sp>
          <p:nvSpPr>
            <p:cNvPr id="2" name="四角形: 角を丸くする 1">
              <a:extLst>
                <a:ext uri="{FF2B5EF4-FFF2-40B4-BE49-F238E27FC236}">
                  <a16:creationId xmlns:a16="http://schemas.microsoft.com/office/drawing/2014/main" id="{F0573999-C08D-18A8-0C43-589EEEFBE5C1}"/>
                </a:ext>
              </a:extLst>
            </p:cNvPr>
            <p:cNvSpPr/>
            <p:nvPr/>
          </p:nvSpPr>
          <p:spPr>
            <a:xfrm>
              <a:off x="523583" y="2994053"/>
              <a:ext cx="2961417" cy="3467132"/>
            </a:xfrm>
            <a:prstGeom prst="roundRect">
              <a:avLst>
                <a:gd name="adj" fmla="val 4551"/>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11">
              <a:extLst>
                <a:ext uri="{FF2B5EF4-FFF2-40B4-BE49-F238E27FC236}">
                  <a16:creationId xmlns:a16="http://schemas.microsoft.com/office/drawing/2014/main" id="{5A184917-CF30-F8C9-C70F-CAF81E517323}"/>
                </a:ext>
              </a:extLst>
            </p:cNvPr>
            <p:cNvSpPr/>
            <p:nvPr/>
          </p:nvSpPr>
          <p:spPr>
            <a:xfrm>
              <a:off x="3587806" y="2994053"/>
              <a:ext cx="2961417" cy="3467132"/>
            </a:xfrm>
            <a:prstGeom prst="roundRect">
              <a:avLst>
                <a:gd name="adj" fmla="val 4551"/>
              </a:avLst>
            </a:prstGeom>
            <a:solidFill>
              <a:srgbClr val="FF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二等辺三角形 17">
            <a:extLst>
              <a:ext uri="{FF2B5EF4-FFF2-40B4-BE49-F238E27FC236}">
                <a16:creationId xmlns:a16="http://schemas.microsoft.com/office/drawing/2014/main" id="{4A135E0F-16CA-F368-BF0E-56593CFC24BB}"/>
              </a:ext>
            </a:extLst>
          </p:cNvPr>
          <p:cNvSpPr/>
          <p:nvPr/>
        </p:nvSpPr>
        <p:spPr>
          <a:xfrm>
            <a:off x="7138029" y="2650561"/>
            <a:ext cx="353683" cy="428940"/>
          </a:xfrm>
          <a:prstGeom prst="triangle">
            <a:avLst/>
          </a:prstGeom>
          <a:solidFill>
            <a:srgbClr val="FF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a:extLst>
              <a:ext uri="{FF2B5EF4-FFF2-40B4-BE49-F238E27FC236}">
                <a16:creationId xmlns:a16="http://schemas.microsoft.com/office/drawing/2014/main" id="{CECE3455-DDAF-D822-810D-6A54A90B742B}"/>
              </a:ext>
            </a:extLst>
          </p:cNvPr>
          <p:cNvSpPr/>
          <p:nvPr/>
        </p:nvSpPr>
        <p:spPr>
          <a:xfrm>
            <a:off x="2593101" y="2625498"/>
            <a:ext cx="353683" cy="428940"/>
          </a:xfrm>
          <a:prstGeom prst="triangl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6947E8E-02CE-FC0D-7CE1-D62CC889D622}"/>
              </a:ext>
            </a:extLst>
          </p:cNvPr>
          <p:cNvSpPr txBox="1"/>
          <p:nvPr/>
        </p:nvSpPr>
        <p:spPr>
          <a:xfrm>
            <a:off x="2313727" y="1705714"/>
            <a:ext cx="912430" cy="52322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2800" b="1" dirty="0"/>
              <a:t>YES</a:t>
            </a:r>
          </a:p>
        </p:txBody>
      </p:sp>
      <p:sp>
        <p:nvSpPr>
          <p:cNvPr id="22" name="テキスト ボックス 21">
            <a:extLst>
              <a:ext uri="{FF2B5EF4-FFF2-40B4-BE49-F238E27FC236}">
                <a16:creationId xmlns:a16="http://schemas.microsoft.com/office/drawing/2014/main" id="{0C058AA3-FF4F-229D-741E-85A052DBF4B6}"/>
              </a:ext>
            </a:extLst>
          </p:cNvPr>
          <p:cNvSpPr txBox="1"/>
          <p:nvPr/>
        </p:nvSpPr>
        <p:spPr>
          <a:xfrm>
            <a:off x="6933998" y="1705714"/>
            <a:ext cx="761747" cy="52322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2800" b="1" dirty="0"/>
              <a:t>NO</a:t>
            </a:r>
          </a:p>
        </p:txBody>
      </p:sp>
      <p:sp>
        <p:nvSpPr>
          <p:cNvPr id="28" name="テキスト ボックス 27">
            <a:extLst>
              <a:ext uri="{FF2B5EF4-FFF2-40B4-BE49-F238E27FC236}">
                <a16:creationId xmlns:a16="http://schemas.microsoft.com/office/drawing/2014/main" id="{7B20AC68-7361-0CCE-FDB9-C84CD9F130D4}"/>
              </a:ext>
            </a:extLst>
          </p:cNvPr>
          <p:cNvSpPr txBox="1"/>
          <p:nvPr/>
        </p:nvSpPr>
        <p:spPr>
          <a:xfrm>
            <a:off x="722678" y="3134786"/>
            <a:ext cx="1345240" cy="369332"/>
          </a:xfrm>
          <a:prstGeom prst="rect">
            <a:avLst/>
          </a:prstGeom>
          <a:noFill/>
        </p:spPr>
        <p:txBody>
          <a:bodyPr wrap="none" rtlCol="0">
            <a:spAutoFit/>
          </a:bodyPr>
          <a:lstStyle/>
          <a:p>
            <a:r>
              <a:rPr kumimoji="1" lang="en-US" altLang="ja-JP" b="1" u="sng" dirty="0">
                <a:latin typeface="メイリオ" panose="020B0604030504040204" pitchFamily="50" charset="-128"/>
                <a:ea typeface="メイリオ" panose="020B0604030504040204" pitchFamily="50" charset="-128"/>
              </a:rPr>
              <a:t>YES</a:t>
            </a:r>
            <a:r>
              <a:rPr kumimoji="1" lang="ja-JP" altLang="en-US" b="1" u="sng" dirty="0">
                <a:latin typeface="メイリオ" panose="020B0604030504040204" pitchFamily="50" charset="-128"/>
                <a:ea typeface="メイリオ" panose="020B0604030504040204" pitchFamily="50" charset="-128"/>
              </a:rPr>
              <a:t>の理由</a:t>
            </a:r>
            <a:endParaRPr kumimoji="1" lang="en-US" altLang="ja-JP" b="1" u="sng" dirty="0">
              <a:latin typeface="メイリオ" panose="020B0604030504040204" pitchFamily="50" charset="-128"/>
              <a:ea typeface="メイリオ" panose="020B0604030504040204" pitchFamily="50" charset="-128"/>
            </a:endParaRPr>
          </a:p>
        </p:txBody>
      </p:sp>
      <p:sp>
        <p:nvSpPr>
          <p:cNvPr id="31" name="テキスト ボックス 30">
            <a:extLst>
              <a:ext uri="{FF2B5EF4-FFF2-40B4-BE49-F238E27FC236}">
                <a16:creationId xmlns:a16="http://schemas.microsoft.com/office/drawing/2014/main" id="{EB4DC096-3650-9FBC-B5B0-3ACF72A454B8}"/>
              </a:ext>
            </a:extLst>
          </p:cNvPr>
          <p:cNvSpPr txBox="1"/>
          <p:nvPr/>
        </p:nvSpPr>
        <p:spPr>
          <a:xfrm>
            <a:off x="5316638" y="3134786"/>
            <a:ext cx="1249060" cy="369332"/>
          </a:xfrm>
          <a:prstGeom prst="rect">
            <a:avLst/>
          </a:prstGeom>
          <a:noFill/>
        </p:spPr>
        <p:txBody>
          <a:bodyPr wrap="none" rtlCol="0">
            <a:spAutoFit/>
          </a:bodyPr>
          <a:lstStyle/>
          <a:p>
            <a:r>
              <a:rPr kumimoji="1" lang="en-US" altLang="ja-JP" b="1" u="sng" dirty="0">
                <a:latin typeface="メイリオ" panose="020B0604030504040204" pitchFamily="50" charset="-128"/>
                <a:ea typeface="メイリオ" panose="020B0604030504040204" pitchFamily="50" charset="-128"/>
              </a:rPr>
              <a:t>NO</a:t>
            </a:r>
            <a:r>
              <a:rPr kumimoji="1" lang="ja-JP" altLang="en-US" b="1" u="sng" dirty="0">
                <a:latin typeface="メイリオ" panose="020B0604030504040204" pitchFamily="50" charset="-128"/>
                <a:ea typeface="メイリオ" panose="020B0604030504040204" pitchFamily="50" charset="-128"/>
              </a:rPr>
              <a:t>の理由</a:t>
            </a:r>
            <a:endParaRPr kumimoji="1" lang="en-US" altLang="ja-JP" b="1" u="sng" dirty="0">
              <a:latin typeface="メイリオ" panose="020B0604030504040204" pitchFamily="50" charset="-128"/>
              <a:ea typeface="メイリオ" panose="020B0604030504040204" pitchFamily="50" charset="-128"/>
            </a:endParaRPr>
          </a:p>
        </p:txBody>
      </p:sp>
      <p:sp>
        <p:nvSpPr>
          <p:cNvPr id="34" name="テキスト ボックス 33">
            <a:extLst>
              <a:ext uri="{FF2B5EF4-FFF2-40B4-BE49-F238E27FC236}">
                <a16:creationId xmlns:a16="http://schemas.microsoft.com/office/drawing/2014/main" id="{91914CFB-673D-86F9-31AF-570D996B1BCC}"/>
              </a:ext>
            </a:extLst>
          </p:cNvPr>
          <p:cNvSpPr txBox="1"/>
          <p:nvPr/>
        </p:nvSpPr>
        <p:spPr>
          <a:xfrm>
            <a:off x="520670" y="918285"/>
            <a:ext cx="908986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47" name="テキスト ボックス 46">
            <a:extLst>
              <a:ext uri="{FF2B5EF4-FFF2-40B4-BE49-F238E27FC236}">
                <a16:creationId xmlns:a16="http://schemas.microsoft.com/office/drawing/2014/main" id="{DF4E025E-9398-264A-F43C-8B876C8B0676}"/>
              </a:ext>
            </a:extLst>
          </p:cNvPr>
          <p:cNvSpPr txBox="1"/>
          <p:nvPr/>
        </p:nvSpPr>
        <p:spPr>
          <a:xfrm>
            <a:off x="2357810" y="2170634"/>
            <a:ext cx="824264" cy="40011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2000" b="1" dirty="0"/>
              <a:t>50%</a:t>
            </a:r>
          </a:p>
        </p:txBody>
      </p:sp>
      <p:sp>
        <p:nvSpPr>
          <p:cNvPr id="48" name="テキスト ボックス 47">
            <a:extLst>
              <a:ext uri="{FF2B5EF4-FFF2-40B4-BE49-F238E27FC236}">
                <a16:creationId xmlns:a16="http://schemas.microsoft.com/office/drawing/2014/main" id="{D19FFE8C-23E2-9023-9B09-5F168E4E2655}"/>
              </a:ext>
            </a:extLst>
          </p:cNvPr>
          <p:cNvSpPr txBox="1"/>
          <p:nvPr/>
        </p:nvSpPr>
        <p:spPr>
          <a:xfrm>
            <a:off x="6902739" y="2170634"/>
            <a:ext cx="824264" cy="40011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2000" b="1" dirty="0"/>
              <a:t>50%</a:t>
            </a:r>
          </a:p>
        </p:txBody>
      </p:sp>
      <p:sp>
        <p:nvSpPr>
          <p:cNvPr id="3" name="テキスト ボックス 2">
            <a:extLst>
              <a:ext uri="{FF2B5EF4-FFF2-40B4-BE49-F238E27FC236}">
                <a16:creationId xmlns:a16="http://schemas.microsoft.com/office/drawing/2014/main" id="{F35634D3-E2F7-9206-863D-CE11C7627869}"/>
              </a:ext>
            </a:extLst>
          </p:cNvPr>
          <p:cNvSpPr txBox="1"/>
          <p:nvPr/>
        </p:nvSpPr>
        <p:spPr>
          <a:xfrm>
            <a:off x="422262" y="260096"/>
            <a:ext cx="292259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en-US" altLang="ja-JP" sz="1400" b="1" dirty="0"/>
              <a:t>YES/NO</a:t>
            </a:r>
            <a:r>
              <a:rPr lang="ja-JP" altLang="en-US" sz="1400" b="1" dirty="0"/>
              <a:t>アンケート調査レポート</a:t>
            </a:r>
            <a:endParaRPr lang="en-US" altLang="ja-JP" sz="1400" b="1" dirty="0"/>
          </a:p>
        </p:txBody>
      </p:sp>
      <p:sp>
        <p:nvSpPr>
          <p:cNvPr id="4" name="テキスト ボックス 3">
            <a:extLst>
              <a:ext uri="{FF2B5EF4-FFF2-40B4-BE49-F238E27FC236}">
                <a16:creationId xmlns:a16="http://schemas.microsoft.com/office/drawing/2014/main" id="{34EF1B4D-3FA4-3EF4-146A-85C4CDC3FFF2}"/>
              </a:ext>
            </a:extLst>
          </p:cNvPr>
          <p:cNvSpPr txBox="1"/>
          <p:nvPr/>
        </p:nvSpPr>
        <p:spPr>
          <a:xfrm>
            <a:off x="422262" y="527515"/>
            <a:ext cx="4801314"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製品機能○○○○は必要どうか？</a:t>
            </a:r>
            <a:endParaRPr lang="en-US" altLang="ja-JP" sz="2400" b="1" dirty="0"/>
          </a:p>
        </p:txBody>
      </p:sp>
      <p:sp>
        <p:nvSpPr>
          <p:cNvPr id="8" name="テキスト ボックス 7">
            <a:extLst>
              <a:ext uri="{FF2B5EF4-FFF2-40B4-BE49-F238E27FC236}">
                <a16:creationId xmlns:a16="http://schemas.microsoft.com/office/drawing/2014/main" id="{F435723C-7CD8-B21A-DA3B-66D0C4BF1E23}"/>
              </a:ext>
            </a:extLst>
          </p:cNvPr>
          <p:cNvSpPr txBox="1"/>
          <p:nvPr/>
        </p:nvSpPr>
        <p:spPr>
          <a:xfrm>
            <a:off x="659980" y="3476961"/>
            <a:ext cx="4153559"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FC540D74-6F23-DE39-A8C3-1CC6C153DC35}"/>
              </a:ext>
            </a:extLst>
          </p:cNvPr>
          <p:cNvSpPr txBox="1"/>
          <p:nvPr/>
        </p:nvSpPr>
        <p:spPr>
          <a:xfrm>
            <a:off x="659980" y="4222649"/>
            <a:ext cx="4153559"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6C3D53DB-855F-7204-2E25-4B783708BE52}"/>
              </a:ext>
            </a:extLst>
          </p:cNvPr>
          <p:cNvSpPr txBox="1"/>
          <p:nvPr/>
        </p:nvSpPr>
        <p:spPr>
          <a:xfrm>
            <a:off x="659980" y="4968337"/>
            <a:ext cx="4153559"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40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6B8EBC18-7AAB-ADCE-2EC1-37FF549F7763}"/>
              </a:ext>
            </a:extLst>
          </p:cNvPr>
          <p:cNvSpPr txBox="1"/>
          <p:nvPr/>
        </p:nvSpPr>
        <p:spPr>
          <a:xfrm>
            <a:off x="659980" y="5714025"/>
            <a:ext cx="4153559"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50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097C6D3C-89BB-DDFF-9E38-CD9C5484012C}"/>
              </a:ext>
            </a:extLst>
          </p:cNvPr>
          <p:cNvSpPr txBox="1"/>
          <p:nvPr/>
        </p:nvSpPr>
        <p:spPr>
          <a:xfrm>
            <a:off x="5308180" y="3476961"/>
            <a:ext cx="4153559"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785A66E7-B36F-2760-4163-1DC616169698}"/>
              </a:ext>
            </a:extLst>
          </p:cNvPr>
          <p:cNvSpPr txBox="1"/>
          <p:nvPr/>
        </p:nvSpPr>
        <p:spPr>
          <a:xfrm>
            <a:off x="5308180" y="4222649"/>
            <a:ext cx="4153559"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説明文説明文説明文説明文説明文説明文説明文説明文説明文説明文説明文説明文説明文説明文説明文説明文説明文説明文説明文説明（女性</a:t>
            </a:r>
            <a:r>
              <a:rPr kumimoji="1" lang="en-US" altLang="ja-JP" sz="1200" dirty="0">
                <a:latin typeface="メイリオ" panose="020B0604030504040204" pitchFamily="50" charset="-128"/>
                <a:ea typeface="メイリオ" panose="020B0604030504040204" pitchFamily="50" charset="-128"/>
              </a:rPr>
              <a:t>30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0B59FB2A-98EC-72AD-FD32-5F147B0B4747}"/>
              </a:ext>
            </a:extLst>
          </p:cNvPr>
          <p:cNvSpPr txBox="1"/>
          <p:nvPr/>
        </p:nvSpPr>
        <p:spPr>
          <a:xfrm>
            <a:off x="5308180" y="4968337"/>
            <a:ext cx="4153559"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40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69F21D3F-0B3E-0534-B623-CB43203FDEBF}"/>
              </a:ext>
            </a:extLst>
          </p:cNvPr>
          <p:cNvSpPr txBox="1"/>
          <p:nvPr/>
        </p:nvSpPr>
        <p:spPr>
          <a:xfrm>
            <a:off x="5308180" y="5714025"/>
            <a:ext cx="4153559"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説明文説明文説明文説明文説明文説明文説明文説明文説明文説明文説明文説明文説明文説明文説明文説明文説明文説明文説明文説明（男性</a:t>
            </a:r>
            <a:r>
              <a:rPr kumimoji="1" lang="en-US" altLang="ja-JP" sz="1200" dirty="0">
                <a:latin typeface="メイリオ" panose="020B0604030504040204" pitchFamily="50" charset="-128"/>
                <a:ea typeface="メイリオ" panose="020B0604030504040204" pitchFamily="50" charset="-128"/>
              </a:rPr>
              <a:t>50</a:t>
            </a:r>
            <a:r>
              <a:rPr kumimoji="1" lang="ja-JP" altLang="en-US" sz="1200" dirty="0">
                <a:latin typeface="メイリオ" panose="020B0604030504040204" pitchFamily="50" charset="-128"/>
                <a:ea typeface="メイリオ" panose="020B0604030504040204" pitchFamily="50" charset="-128"/>
              </a:rPr>
              <a:t>代）</a:t>
            </a:r>
            <a:endParaRPr kumimoji="1"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53476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正方形/長方形 45">
            <a:extLst>
              <a:ext uri="{FF2B5EF4-FFF2-40B4-BE49-F238E27FC236}">
                <a16:creationId xmlns:a16="http://schemas.microsoft.com/office/drawing/2014/main" id="{70F40534-A949-C29D-2C89-2FACF334C336}"/>
              </a:ext>
            </a:extLst>
          </p:cNvPr>
          <p:cNvSpPr/>
          <p:nvPr/>
        </p:nvSpPr>
        <p:spPr>
          <a:xfrm>
            <a:off x="652116" y="1828862"/>
            <a:ext cx="3572648" cy="578594"/>
          </a:xfrm>
          <a:prstGeom prst="rect">
            <a:avLst/>
          </a:prstGeom>
          <a:solidFill>
            <a:srgbClr val="FF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a:latin typeface="メイリオ" panose="020B0604030504040204" pitchFamily="50" charset="-128"/>
                <a:ea typeface="メイリオ" panose="020B0604030504040204" pitchFamily="50" charset="-128"/>
              </a:rPr>
              <a:t>YES</a:t>
            </a:r>
            <a:r>
              <a:rPr lang="ja-JP" altLang="en-US" sz="1800" b="1">
                <a:latin typeface="メイリオ" panose="020B0604030504040204" pitchFamily="50" charset="-128"/>
                <a:ea typeface="メイリオ" panose="020B0604030504040204" pitchFamily="50" charset="-128"/>
              </a:rPr>
              <a:t> </a:t>
            </a:r>
            <a:r>
              <a:rPr lang="en-US" altLang="ja-JP" sz="1800" b="1">
                <a:latin typeface="メイリオ" panose="020B0604030504040204" pitchFamily="50" charset="-128"/>
                <a:ea typeface="メイリオ" panose="020B0604030504040204" pitchFamily="50" charset="-128"/>
              </a:rPr>
              <a:t>40%</a:t>
            </a:r>
            <a:endParaRPr lang="en-US" altLang="ja-JP" sz="1800" b="1" dirty="0">
              <a:latin typeface="メイリオ" panose="020B0604030504040204" pitchFamily="50" charset="-128"/>
              <a:ea typeface="メイリオ" panose="020B0604030504040204" pitchFamily="50" charset="-128"/>
            </a:endParaRPr>
          </a:p>
        </p:txBody>
      </p:sp>
      <p:sp>
        <p:nvSpPr>
          <p:cNvPr id="47" name="正方形/長方形 46">
            <a:extLst>
              <a:ext uri="{FF2B5EF4-FFF2-40B4-BE49-F238E27FC236}">
                <a16:creationId xmlns:a16="http://schemas.microsoft.com/office/drawing/2014/main" id="{1A2A6078-37D3-CE42-6F4B-3E4734C4A36E}"/>
              </a:ext>
            </a:extLst>
          </p:cNvPr>
          <p:cNvSpPr/>
          <p:nvPr/>
        </p:nvSpPr>
        <p:spPr>
          <a:xfrm>
            <a:off x="4224764" y="1828862"/>
            <a:ext cx="5363348" cy="578594"/>
          </a:xfrm>
          <a:prstGeom prst="rect">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latin typeface="メイリオ" panose="020B0604030504040204" pitchFamily="50" charset="-128"/>
                <a:ea typeface="メイリオ" panose="020B0604030504040204" pitchFamily="50" charset="-128"/>
              </a:rPr>
              <a:t>NO</a:t>
            </a:r>
            <a:r>
              <a:rPr lang="ja-JP" altLang="en-US" sz="1800" b="1"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60%</a:t>
            </a:r>
          </a:p>
        </p:txBody>
      </p:sp>
      <p:sp>
        <p:nvSpPr>
          <p:cNvPr id="28" name="テキスト ボックス 27">
            <a:extLst>
              <a:ext uri="{FF2B5EF4-FFF2-40B4-BE49-F238E27FC236}">
                <a16:creationId xmlns:a16="http://schemas.microsoft.com/office/drawing/2014/main" id="{FCE878CA-0AB6-B4ED-AA12-8CA666ECC0C8}"/>
              </a:ext>
            </a:extLst>
          </p:cNvPr>
          <p:cNvSpPr txBox="1"/>
          <p:nvPr/>
        </p:nvSpPr>
        <p:spPr>
          <a:xfrm>
            <a:off x="422262" y="260096"/>
            <a:ext cx="292259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en-US" altLang="ja-JP" sz="1400" b="1" dirty="0"/>
              <a:t>YES/NO</a:t>
            </a:r>
            <a:r>
              <a:rPr lang="ja-JP" altLang="en-US" sz="1400" b="1" dirty="0"/>
              <a:t>アンケート調査レポート</a:t>
            </a:r>
            <a:endParaRPr lang="en-US" altLang="ja-JP" sz="1400" b="1" dirty="0"/>
          </a:p>
        </p:txBody>
      </p:sp>
      <p:sp>
        <p:nvSpPr>
          <p:cNvPr id="29" name="テキスト ボックス 28">
            <a:extLst>
              <a:ext uri="{FF2B5EF4-FFF2-40B4-BE49-F238E27FC236}">
                <a16:creationId xmlns:a16="http://schemas.microsoft.com/office/drawing/2014/main" id="{8B1D3544-BFF7-7BF3-37DA-7D9955C571DC}"/>
              </a:ext>
            </a:extLst>
          </p:cNvPr>
          <p:cNvSpPr txBox="1"/>
          <p:nvPr/>
        </p:nvSpPr>
        <p:spPr>
          <a:xfrm>
            <a:off x="422262" y="527515"/>
            <a:ext cx="4801314"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製品機能○○○○は必要どうか？</a:t>
            </a:r>
            <a:endParaRPr lang="en-US" altLang="ja-JP" sz="2400" b="1" dirty="0"/>
          </a:p>
        </p:txBody>
      </p:sp>
      <p:sp>
        <p:nvSpPr>
          <p:cNvPr id="45" name="正方形/長方形 44">
            <a:extLst>
              <a:ext uri="{FF2B5EF4-FFF2-40B4-BE49-F238E27FC236}">
                <a16:creationId xmlns:a16="http://schemas.microsoft.com/office/drawing/2014/main" id="{2CD2F2FD-1BA4-FDBE-50E5-ED26DCBEE3D8}"/>
              </a:ext>
            </a:extLst>
          </p:cNvPr>
          <p:cNvSpPr/>
          <p:nvPr/>
        </p:nvSpPr>
        <p:spPr>
          <a:xfrm>
            <a:off x="652116" y="1828862"/>
            <a:ext cx="8931622" cy="57859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D2BA83E7-EDA8-5ECF-4E5F-2D7D62DE24A6}"/>
              </a:ext>
            </a:extLst>
          </p:cNvPr>
          <p:cNvSpPr txBox="1"/>
          <p:nvPr/>
        </p:nvSpPr>
        <p:spPr>
          <a:xfrm>
            <a:off x="520670" y="1493721"/>
            <a:ext cx="3746538"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■アンケート</a:t>
            </a:r>
            <a:r>
              <a:rPr kumimoji="1" lang="en-US" altLang="ja-JP" sz="1600" b="1" dirty="0">
                <a:latin typeface="メイリオ" panose="020B0604030504040204" pitchFamily="50" charset="-128"/>
                <a:ea typeface="メイリオ" panose="020B0604030504040204" pitchFamily="50" charset="-128"/>
              </a:rPr>
              <a:t>1</a:t>
            </a:r>
            <a:r>
              <a:rPr kumimoji="1" lang="ja-JP" altLang="en-US" sz="1600" b="1" dirty="0">
                <a:latin typeface="メイリオ" panose="020B0604030504040204" pitchFamily="50" charset="-128"/>
                <a:ea typeface="メイリオ" panose="020B0604030504040204" pitchFamily="50" charset="-128"/>
              </a:rPr>
              <a:t>：○ ○ ○ ○ ○ ○機能</a:t>
            </a:r>
            <a:endParaRPr kumimoji="1" lang="en-US" altLang="ja-JP" sz="1600" b="1" dirty="0">
              <a:latin typeface="メイリオ" panose="020B0604030504040204" pitchFamily="50" charset="-128"/>
              <a:ea typeface="メイリオ" panose="020B0604030504040204" pitchFamily="50" charset="-128"/>
            </a:endParaRPr>
          </a:p>
        </p:txBody>
      </p:sp>
      <p:grpSp>
        <p:nvGrpSpPr>
          <p:cNvPr id="109" name="グループ化 108">
            <a:extLst>
              <a:ext uri="{FF2B5EF4-FFF2-40B4-BE49-F238E27FC236}">
                <a16:creationId xmlns:a16="http://schemas.microsoft.com/office/drawing/2014/main" id="{93178D5B-0F69-7A14-EF27-B44B073A801E}"/>
              </a:ext>
            </a:extLst>
          </p:cNvPr>
          <p:cNvGrpSpPr/>
          <p:nvPr/>
        </p:nvGrpSpPr>
        <p:grpSpPr>
          <a:xfrm>
            <a:off x="652116" y="2514830"/>
            <a:ext cx="8931622" cy="100271"/>
            <a:chOff x="483222" y="3038516"/>
            <a:chExt cx="8931622" cy="169504"/>
          </a:xfrm>
        </p:grpSpPr>
        <p:sp>
          <p:nvSpPr>
            <p:cNvPr id="97" name="正方形/長方形 96">
              <a:extLst>
                <a:ext uri="{FF2B5EF4-FFF2-40B4-BE49-F238E27FC236}">
                  <a16:creationId xmlns:a16="http://schemas.microsoft.com/office/drawing/2014/main" id="{CCE236AE-0207-E889-4A6F-D38381A924CE}"/>
                </a:ext>
              </a:extLst>
            </p:cNvPr>
            <p:cNvSpPr/>
            <p:nvPr/>
          </p:nvSpPr>
          <p:spPr>
            <a:xfrm>
              <a:off x="483222" y="3038516"/>
              <a:ext cx="8931622" cy="169504"/>
            </a:xfrm>
            <a:custGeom>
              <a:avLst/>
              <a:gdLst>
                <a:gd name="connsiteX0" fmla="*/ 0 w 8931622"/>
                <a:gd name="connsiteY0" fmla="*/ 0 h 578594"/>
                <a:gd name="connsiteX1" fmla="*/ 8931622 w 8931622"/>
                <a:gd name="connsiteY1" fmla="*/ 0 h 578594"/>
                <a:gd name="connsiteX2" fmla="*/ 8931622 w 8931622"/>
                <a:gd name="connsiteY2" fmla="*/ 578594 h 578594"/>
                <a:gd name="connsiteX3" fmla="*/ 0 w 8931622"/>
                <a:gd name="connsiteY3" fmla="*/ 578594 h 578594"/>
                <a:gd name="connsiteX4" fmla="*/ 0 w 8931622"/>
                <a:gd name="connsiteY4" fmla="*/ 0 h 578594"/>
                <a:gd name="connsiteX0" fmla="*/ 0 w 8931622"/>
                <a:gd name="connsiteY0" fmla="*/ 116 h 578710"/>
                <a:gd name="connsiteX1" fmla="*/ 4324998 w 8931622"/>
                <a:gd name="connsiteY1" fmla="*/ 116280 h 578710"/>
                <a:gd name="connsiteX2" fmla="*/ 8931622 w 8931622"/>
                <a:gd name="connsiteY2" fmla="*/ 116 h 578710"/>
                <a:gd name="connsiteX3" fmla="*/ 8931622 w 8931622"/>
                <a:gd name="connsiteY3" fmla="*/ 578710 h 578710"/>
                <a:gd name="connsiteX4" fmla="*/ 0 w 8931622"/>
                <a:gd name="connsiteY4" fmla="*/ 578710 h 578710"/>
                <a:gd name="connsiteX5" fmla="*/ 0 w 8931622"/>
                <a:gd name="connsiteY5" fmla="*/ 116 h 578710"/>
                <a:gd name="connsiteX0" fmla="*/ 4324998 w 8931622"/>
                <a:gd name="connsiteY0" fmla="*/ 116280 h 578710"/>
                <a:gd name="connsiteX1" fmla="*/ 8931622 w 8931622"/>
                <a:gd name="connsiteY1" fmla="*/ 116 h 578710"/>
                <a:gd name="connsiteX2" fmla="*/ 8931622 w 8931622"/>
                <a:gd name="connsiteY2" fmla="*/ 578710 h 578710"/>
                <a:gd name="connsiteX3" fmla="*/ 0 w 8931622"/>
                <a:gd name="connsiteY3" fmla="*/ 578710 h 578710"/>
                <a:gd name="connsiteX4" fmla="*/ 0 w 8931622"/>
                <a:gd name="connsiteY4" fmla="*/ 116 h 578710"/>
                <a:gd name="connsiteX5" fmla="*/ 4416438 w 8931622"/>
                <a:gd name="connsiteY5" fmla="*/ 207720 h 578710"/>
                <a:gd name="connsiteX0" fmla="*/ 4324998 w 8931622"/>
                <a:gd name="connsiteY0" fmla="*/ 116164 h 578594"/>
                <a:gd name="connsiteX1" fmla="*/ 8931622 w 8931622"/>
                <a:gd name="connsiteY1" fmla="*/ 0 h 578594"/>
                <a:gd name="connsiteX2" fmla="*/ 8931622 w 8931622"/>
                <a:gd name="connsiteY2" fmla="*/ 578594 h 578594"/>
                <a:gd name="connsiteX3" fmla="*/ 0 w 8931622"/>
                <a:gd name="connsiteY3" fmla="*/ 578594 h 578594"/>
                <a:gd name="connsiteX4" fmla="*/ 0 w 8931622"/>
                <a:gd name="connsiteY4" fmla="*/ 0 h 578594"/>
                <a:gd name="connsiteX0" fmla="*/ 8931622 w 8931622"/>
                <a:gd name="connsiteY0" fmla="*/ 0 h 578594"/>
                <a:gd name="connsiteX1" fmla="*/ 8931622 w 8931622"/>
                <a:gd name="connsiteY1" fmla="*/ 578594 h 578594"/>
                <a:gd name="connsiteX2" fmla="*/ 0 w 8931622"/>
                <a:gd name="connsiteY2" fmla="*/ 578594 h 578594"/>
                <a:gd name="connsiteX3" fmla="*/ 0 w 8931622"/>
                <a:gd name="connsiteY3" fmla="*/ 0 h 578594"/>
              </a:gdLst>
              <a:ahLst/>
              <a:cxnLst>
                <a:cxn ang="0">
                  <a:pos x="connsiteX0" y="connsiteY0"/>
                </a:cxn>
                <a:cxn ang="0">
                  <a:pos x="connsiteX1" y="connsiteY1"/>
                </a:cxn>
                <a:cxn ang="0">
                  <a:pos x="connsiteX2" y="connsiteY2"/>
                </a:cxn>
                <a:cxn ang="0">
                  <a:pos x="connsiteX3" y="connsiteY3"/>
                </a:cxn>
              </a:cxnLst>
              <a:rect l="l" t="t" r="r" b="b"/>
              <a:pathLst>
                <a:path w="8931622" h="578594">
                  <a:moveTo>
                    <a:pt x="8931622" y="0"/>
                  </a:moveTo>
                  <a:lnTo>
                    <a:pt x="8931622" y="578594"/>
                  </a:lnTo>
                  <a:lnTo>
                    <a:pt x="0" y="578594"/>
                  </a:lnTo>
                  <a:lnTo>
                    <a:pt x="0" y="0"/>
                  </a:lnTo>
                </a:path>
              </a:pathLst>
            </a:custGeom>
            <a:no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0" name="直線コネクタ 99">
              <a:extLst>
                <a:ext uri="{FF2B5EF4-FFF2-40B4-BE49-F238E27FC236}">
                  <a16:creationId xmlns:a16="http://schemas.microsoft.com/office/drawing/2014/main" id="{C4355BAF-5280-6A29-129B-83061644BC3B}"/>
                </a:ext>
              </a:extLst>
            </p:cNvPr>
            <p:cNvCxnSpPr>
              <a:cxnSpLocks/>
            </p:cNvCxnSpPr>
            <p:nvPr/>
          </p:nvCxnSpPr>
          <p:spPr>
            <a:xfrm flipV="1">
              <a:off x="138238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01650B16-BED2-DC7A-59AD-4EC8546194F6}"/>
                </a:ext>
              </a:extLst>
            </p:cNvPr>
            <p:cNvCxnSpPr>
              <a:cxnSpLocks/>
            </p:cNvCxnSpPr>
            <p:nvPr/>
          </p:nvCxnSpPr>
          <p:spPr>
            <a:xfrm flipV="1">
              <a:off x="227582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2161DA5B-5234-4D6A-F6D6-B9C3BBA6036F}"/>
                </a:ext>
              </a:extLst>
            </p:cNvPr>
            <p:cNvCxnSpPr>
              <a:cxnSpLocks/>
            </p:cNvCxnSpPr>
            <p:nvPr/>
          </p:nvCxnSpPr>
          <p:spPr>
            <a:xfrm flipV="1">
              <a:off x="316927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A54C41DC-AB48-DF3C-FDCC-92341AA48E8A}"/>
                </a:ext>
              </a:extLst>
            </p:cNvPr>
            <p:cNvCxnSpPr>
              <a:cxnSpLocks/>
            </p:cNvCxnSpPr>
            <p:nvPr/>
          </p:nvCxnSpPr>
          <p:spPr>
            <a:xfrm flipV="1">
              <a:off x="406271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3D9450D9-BB10-40E1-360A-4D37A3627990}"/>
                </a:ext>
              </a:extLst>
            </p:cNvPr>
            <p:cNvCxnSpPr>
              <a:cxnSpLocks/>
            </p:cNvCxnSpPr>
            <p:nvPr/>
          </p:nvCxnSpPr>
          <p:spPr>
            <a:xfrm flipV="1">
              <a:off x="495616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5" name="直線コネクタ 104">
              <a:extLst>
                <a:ext uri="{FF2B5EF4-FFF2-40B4-BE49-F238E27FC236}">
                  <a16:creationId xmlns:a16="http://schemas.microsoft.com/office/drawing/2014/main" id="{58645042-8CD9-3858-C5AE-5961373F8CD3}"/>
                </a:ext>
              </a:extLst>
            </p:cNvPr>
            <p:cNvCxnSpPr>
              <a:cxnSpLocks/>
            </p:cNvCxnSpPr>
            <p:nvPr/>
          </p:nvCxnSpPr>
          <p:spPr>
            <a:xfrm flipV="1">
              <a:off x="584960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6" name="直線コネクタ 105">
              <a:extLst>
                <a:ext uri="{FF2B5EF4-FFF2-40B4-BE49-F238E27FC236}">
                  <a16:creationId xmlns:a16="http://schemas.microsoft.com/office/drawing/2014/main" id="{1172B9A4-2633-4F21-08AA-D055D2256059}"/>
                </a:ext>
              </a:extLst>
            </p:cNvPr>
            <p:cNvCxnSpPr>
              <a:cxnSpLocks/>
            </p:cNvCxnSpPr>
            <p:nvPr/>
          </p:nvCxnSpPr>
          <p:spPr>
            <a:xfrm flipV="1">
              <a:off x="674305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7" name="直線コネクタ 106">
              <a:extLst>
                <a:ext uri="{FF2B5EF4-FFF2-40B4-BE49-F238E27FC236}">
                  <a16:creationId xmlns:a16="http://schemas.microsoft.com/office/drawing/2014/main" id="{34225822-80BC-0AF9-1030-E9ACF0F65E53}"/>
                </a:ext>
              </a:extLst>
            </p:cNvPr>
            <p:cNvCxnSpPr>
              <a:cxnSpLocks/>
            </p:cNvCxnSpPr>
            <p:nvPr/>
          </p:nvCxnSpPr>
          <p:spPr>
            <a:xfrm flipV="1">
              <a:off x="763649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55540071-7822-CA8F-2430-63C1B3B15561}"/>
                </a:ext>
              </a:extLst>
            </p:cNvPr>
            <p:cNvCxnSpPr>
              <a:cxnSpLocks/>
            </p:cNvCxnSpPr>
            <p:nvPr/>
          </p:nvCxnSpPr>
          <p:spPr>
            <a:xfrm flipV="1">
              <a:off x="852994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grpSp>
      <p:sp>
        <p:nvSpPr>
          <p:cNvPr id="110" name="テキスト ボックス 109">
            <a:extLst>
              <a:ext uri="{FF2B5EF4-FFF2-40B4-BE49-F238E27FC236}">
                <a16:creationId xmlns:a16="http://schemas.microsoft.com/office/drawing/2014/main" id="{2E5EFCC6-D5BC-CA50-4CC4-800E71C48C02}"/>
              </a:ext>
            </a:extLst>
          </p:cNvPr>
          <p:cNvSpPr txBox="1"/>
          <p:nvPr/>
        </p:nvSpPr>
        <p:spPr>
          <a:xfrm>
            <a:off x="520670" y="918285"/>
            <a:ext cx="908986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115" name="テキスト ボックス 114">
            <a:extLst>
              <a:ext uri="{FF2B5EF4-FFF2-40B4-BE49-F238E27FC236}">
                <a16:creationId xmlns:a16="http://schemas.microsoft.com/office/drawing/2014/main" id="{659E68B6-05A6-8D37-B441-8912F295F871}"/>
              </a:ext>
            </a:extLst>
          </p:cNvPr>
          <p:cNvSpPr txBox="1"/>
          <p:nvPr/>
        </p:nvSpPr>
        <p:spPr>
          <a:xfrm>
            <a:off x="520670" y="2804562"/>
            <a:ext cx="3815468"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■アンケート</a:t>
            </a:r>
            <a:r>
              <a:rPr kumimoji="1" lang="en-US" altLang="ja-JP" sz="1600" b="1" dirty="0">
                <a:latin typeface="メイリオ" panose="020B0604030504040204" pitchFamily="50" charset="-128"/>
                <a:ea typeface="メイリオ" panose="020B0604030504040204" pitchFamily="50" charset="-128"/>
              </a:rPr>
              <a:t>2</a:t>
            </a:r>
            <a:r>
              <a:rPr kumimoji="1" lang="ja-JP" altLang="en-US" sz="1600" b="1" dirty="0">
                <a:latin typeface="メイリオ" panose="020B0604030504040204" pitchFamily="50" charset="-128"/>
                <a:ea typeface="メイリオ" panose="020B0604030504040204" pitchFamily="50" charset="-128"/>
              </a:rPr>
              <a:t> ：○ ○ ○ ○ ○ ○機能</a:t>
            </a:r>
            <a:endParaRPr kumimoji="1" lang="en-US" altLang="ja-JP" sz="1600" b="1" dirty="0">
              <a:latin typeface="メイリオ" panose="020B0604030504040204" pitchFamily="50" charset="-128"/>
              <a:ea typeface="メイリオ" panose="020B0604030504040204" pitchFamily="50" charset="-128"/>
            </a:endParaRPr>
          </a:p>
        </p:txBody>
      </p:sp>
      <p:grpSp>
        <p:nvGrpSpPr>
          <p:cNvPr id="117" name="グループ化 116">
            <a:extLst>
              <a:ext uri="{FF2B5EF4-FFF2-40B4-BE49-F238E27FC236}">
                <a16:creationId xmlns:a16="http://schemas.microsoft.com/office/drawing/2014/main" id="{751D8AD7-51D0-FE0F-DBEF-80D8D9EB23FC}"/>
              </a:ext>
            </a:extLst>
          </p:cNvPr>
          <p:cNvGrpSpPr/>
          <p:nvPr/>
        </p:nvGrpSpPr>
        <p:grpSpPr>
          <a:xfrm>
            <a:off x="652116" y="3825671"/>
            <a:ext cx="8931622" cy="100271"/>
            <a:chOff x="483222" y="3038516"/>
            <a:chExt cx="8931622" cy="169504"/>
          </a:xfrm>
        </p:grpSpPr>
        <p:sp>
          <p:nvSpPr>
            <p:cNvPr id="118" name="正方形/長方形 96">
              <a:extLst>
                <a:ext uri="{FF2B5EF4-FFF2-40B4-BE49-F238E27FC236}">
                  <a16:creationId xmlns:a16="http://schemas.microsoft.com/office/drawing/2014/main" id="{2E2FB8FE-68C2-AE24-6210-2709CCC7A103}"/>
                </a:ext>
              </a:extLst>
            </p:cNvPr>
            <p:cNvSpPr/>
            <p:nvPr/>
          </p:nvSpPr>
          <p:spPr>
            <a:xfrm>
              <a:off x="483222" y="3038516"/>
              <a:ext cx="8931622" cy="169504"/>
            </a:xfrm>
            <a:custGeom>
              <a:avLst/>
              <a:gdLst>
                <a:gd name="connsiteX0" fmla="*/ 0 w 8931622"/>
                <a:gd name="connsiteY0" fmla="*/ 0 h 578594"/>
                <a:gd name="connsiteX1" fmla="*/ 8931622 w 8931622"/>
                <a:gd name="connsiteY1" fmla="*/ 0 h 578594"/>
                <a:gd name="connsiteX2" fmla="*/ 8931622 w 8931622"/>
                <a:gd name="connsiteY2" fmla="*/ 578594 h 578594"/>
                <a:gd name="connsiteX3" fmla="*/ 0 w 8931622"/>
                <a:gd name="connsiteY3" fmla="*/ 578594 h 578594"/>
                <a:gd name="connsiteX4" fmla="*/ 0 w 8931622"/>
                <a:gd name="connsiteY4" fmla="*/ 0 h 578594"/>
                <a:gd name="connsiteX0" fmla="*/ 0 w 8931622"/>
                <a:gd name="connsiteY0" fmla="*/ 116 h 578710"/>
                <a:gd name="connsiteX1" fmla="*/ 4324998 w 8931622"/>
                <a:gd name="connsiteY1" fmla="*/ 116280 h 578710"/>
                <a:gd name="connsiteX2" fmla="*/ 8931622 w 8931622"/>
                <a:gd name="connsiteY2" fmla="*/ 116 h 578710"/>
                <a:gd name="connsiteX3" fmla="*/ 8931622 w 8931622"/>
                <a:gd name="connsiteY3" fmla="*/ 578710 h 578710"/>
                <a:gd name="connsiteX4" fmla="*/ 0 w 8931622"/>
                <a:gd name="connsiteY4" fmla="*/ 578710 h 578710"/>
                <a:gd name="connsiteX5" fmla="*/ 0 w 8931622"/>
                <a:gd name="connsiteY5" fmla="*/ 116 h 578710"/>
                <a:gd name="connsiteX0" fmla="*/ 4324998 w 8931622"/>
                <a:gd name="connsiteY0" fmla="*/ 116280 h 578710"/>
                <a:gd name="connsiteX1" fmla="*/ 8931622 w 8931622"/>
                <a:gd name="connsiteY1" fmla="*/ 116 h 578710"/>
                <a:gd name="connsiteX2" fmla="*/ 8931622 w 8931622"/>
                <a:gd name="connsiteY2" fmla="*/ 578710 h 578710"/>
                <a:gd name="connsiteX3" fmla="*/ 0 w 8931622"/>
                <a:gd name="connsiteY3" fmla="*/ 578710 h 578710"/>
                <a:gd name="connsiteX4" fmla="*/ 0 w 8931622"/>
                <a:gd name="connsiteY4" fmla="*/ 116 h 578710"/>
                <a:gd name="connsiteX5" fmla="*/ 4416438 w 8931622"/>
                <a:gd name="connsiteY5" fmla="*/ 207720 h 578710"/>
                <a:gd name="connsiteX0" fmla="*/ 4324998 w 8931622"/>
                <a:gd name="connsiteY0" fmla="*/ 116164 h 578594"/>
                <a:gd name="connsiteX1" fmla="*/ 8931622 w 8931622"/>
                <a:gd name="connsiteY1" fmla="*/ 0 h 578594"/>
                <a:gd name="connsiteX2" fmla="*/ 8931622 w 8931622"/>
                <a:gd name="connsiteY2" fmla="*/ 578594 h 578594"/>
                <a:gd name="connsiteX3" fmla="*/ 0 w 8931622"/>
                <a:gd name="connsiteY3" fmla="*/ 578594 h 578594"/>
                <a:gd name="connsiteX4" fmla="*/ 0 w 8931622"/>
                <a:gd name="connsiteY4" fmla="*/ 0 h 578594"/>
                <a:gd name="connsiteX0" fmla="*/ 8931622 w 8931622"/>
                <a:gd name="connsiteY0" fmla="*/ 0 h 578594"/>
                <a:gd name="connsiteX1" fmla="*/ 8931622 w 8931622"/>
                <a:gd name="connsiteY1" fmla="*/ 578594 h 578594"/>
                <a:gd name="connsiteX2" fmla="*/ 0 w 8931622"/>
                <a:gd name="connsiteY2" fmla="*/ 578594 h 578594"/>
                <a:gd name="connsiteX3" fmla="*/ 0 w 8931622"/>
                <a:gd name="connsiteY3" fmla="*/ 0 h 578594"/>
              </a:gdLst>
              <a:ahLst/>
              <a:cxnLst>
                <a:cxn ang="0">
                  <a:pos x="connsiteX0" y="connsiteY0"/>
                </a:cxn>
                <a:cxn ang="0">
                  <a:pos x="connsiteX1" y="connsiteY1"/>
                </a:cxn>
                <a:cxn ang="0">
                  <a:pos x="connsiteX2" y="connsiteY2"/>
                </a:cxn>
                <a:cxn ang="0">
                  <a:pos x="connsiteX3" y="connsiteY3"/>
                </a:cxn>
              </a:cxnLst>
              <a:rect l="l" t="t" r="r" b="b"/>
              <a:pathLst>
                <a:path w="8931622" h="578594">
                  <a:moveTo>
                    <a:pt x="8931622" y="0"/>
                  </a:moveTo>
                  <a:lnTo>
                    <a:pt x="8931622" y="578594"/>
                  </a:lnTo>
                  <a:lnTo>
                    <a:pt x="0" y="578594"/>
                  </a:lnTo>
                  <a:lnTo>
                    <a:pt x="0" y="0"/>
                  </a:lnTo>
                </a:path>
              </a:pathLst>
            </a:custGeom>
            <a:no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9" name="直線コネクタ 118">
              <a:extLst>
                <a:ext uri="{FF2B5EF4-FFF2-40B4-BE49-F238E27FC236}">
                  <a16:creationId xmlns:a16="http://schemas.microsoft.com/office/drawing/2014/main" id="{36D629B9-D170-7694-1857-5E7289F33FA6}"/>
                </a:ext>
              </a:extLst>
            </p:cNvPr>
            <p:cNvCxnSpPr>
              <a:cxnSpLocks/>
            </p:cNvCxnSpPr>
            <p:nvPr/>
          </p:nvCxnSpPr>
          <p:spPr>
            <a:xfrm flipV="1">
              <a:off x="138238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0" name="直線コネクタ 119">
              <a:extLst>
                <a:ext uri="{FF2B5EF4-FFF2-40B4-BE49-F238E27FC236}">
                  <a16:creationId xmlns:a16="http://schemas.microsoft.com/office/drawing/2014/main" id="{452767BE-B2CD-9222-8C73-6B3B40B6F82C}"/>
                </a:ext>
              </a:extLst>
            </p:cNvPr>
            <p:cNvCxnSpPr>
              <a:cxnSpLocks/>
            </p:cNvCxnSpPr>
            <p:nvPr/>
          </p:nvCxnSpPr>
          <p:spPr>
            <a:xfrm flipV="1">
              <a:off x="227582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1" name="直線コネクタ 120">
              <a:extLst>
                <a:ext uri="{FF2B5EF4-FFF2-40B4-BE49-F238E27FC236}">
                  <a16:creationId xmlns:a16="http://schemas.microsoft.com/office/drawing/2014/main" id="{B3D5ABD0-B67D-E38D-694B-182277BF60DC}"/>
                </a:ext>
              </a:extLst>
            </p:cNvPr>
            <p:cNvCxnSpPr>
              <a:cxnSpLocks/>
            </p:cNvCxnSpPr>
            <p:nvPr/>
          </p:nvCxnSpPr>
          <p:spPr>
            <a:xfrm flipV="1">
              <a:off x="316927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2" name="直線コネクタ 121">
              <a:extLst>
                <a:ext uri="{FF2B5EF4-FFF2-40B4-BE49-F238E27FC236}">
                  <a16:creationId xmlns:a16="http://schemas.microsoft.com/office/drawing/2014/main" id="{5D87C2FE-9343-FAE3-66BB-5CC191F13998}"/>
                </a:ext>
              </a:extLst>
            </p:cNvPr>
            <p:cNvCxnSpPr>
              <a:cxnSpLocks/>
            </p:cNvCxnSpPr>
            <p:nvPr/>
          </p:nvCxnSpPr>
          <p:spPr>
            <a:xfrm flipV="1">
              <a:off x="406271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21AD4A52-0E94-3F25-CD0C-C9C119A0CCBB}"/>
                </a:ext>
              </a:extLst>
            </p:cNvPr>
            <p:cNvCxnSpPr>
              <a:cxnSpLocks/>
            </p:cNvCxnSpPr>
            <p:nvPr/>
          </p:nvCxnSpPr>
          <p:spPr>
            <a:xfrm flipV="1">
              <a:off x="495616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9733A5B2-E67F-B08A-E0E4-6E5A765029DE}"/>
                </a:ext>
              </a:extLst>
            </p:cNvPr>
            <p:cNvCxnSpPr>
              <a:cxnSpLocks/>
            </p:cNvCxnSpPr>
            <p:nvPr/>
          </p:nvCxnSpPr>
          <p:spPr>
            <a:xfrm flipV="1">
              <a:off x="584960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5" name="直線コネクタ 124">
              <a:extLst>
                <a:ext uri="{FF2B5EF4-FFF2-40B4-BE49-F238E27FC236}">
                  <a16:creationId xmlns:a16="http://schemas.microsoft.com/office/drawing/2014/main" id="{B31DA48D-891B-93DF-37EB-8A668F83840D}"/>
                </a:ext>
              </a:extLst>
            </p:cNvPr>
            <p:cNvCxnSpPr>
              <a:cxnSpLocks/>
            </p:cNvCxnSpPr>
            <p:nvPr/>
          </p:nvCxnSpPr>
          <p:spPr>
            <a:xfrm flipV="1">
              <a:off x="674305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6" name="直線コネクタ 125">
              <a:extLst>
                <a:ext uri="{FF2B5EF4-FFF2-40B4-BE49-F238E27FC236}">
                  <a16:creationId xmlns:a16="http://schemas.microsoft.com/office/drawing/2014/main" id="{036DB00C-3AE3-29EB-D064-1141571AD4BB}"/>
                </a:ext>
              </a:extLst>
            </p:cNvPr>
            <p:cNvCxnSpPr>
              <a:cxnSpLocks/>
            </p:cNvCxnSpPr>
            <p:nvPr/>
          </p:nvCxnSpPr>
          <p:spPr>
            <a:xfrm flipV="1">
              <a:off x="763649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7" name="直線コネクタ 126">
              <a:extLst>
                <a:ext uri="{FF2B5EF4-FFF2-40B4-BE49-F238E27FC236}">
                  <a16:creationId xmlns:a16="http://schemas.microsoft.com/office/drawing/2014/main" id="{B9CABD9B-8747-9D0A-1FB8-CA90D003CB4F}"/>
                </a:ext>
              </a:extLst>
            </p:cNvPr>
            <p:cNvCxnSpPr>
              <a:cxnSpLocks/>
            </p:cNvCxnSpPr>
            <p:nvPr/>
          </p:nvCxnSpPr>
          <p:spPr>
            <a:xfrm flipV="1">
              <a:off x="852994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grpSp>
      <p:sp>
        <p:nvSpPr>
          <p:cNvPr id="132" name="テキスト ボックス 131">
            <a:extLst>
              <a:ext uri="{FF2B5EF4-FFF2-40B4-BE49-F238E27FC236}">
                <a16:creationId xmlns:a16="http://schemas.microsoft.com/office/drawing/2014/main" id="{0FE65196-952B-33D3-FFAE-800DDC77EE06}"/>
              </a:ext>
            </a:extLst>
          </p:cNvPr>
          <p:cNvSpPr txBox="1"/>
          <p:nvPr/>
        </p:nvSpPr>
        <p:spPr>
          <a:xfrm>
            <a:off x="520670" y="4115403"/>
            <a:ext cx="3815468"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■アンケート</a:t>
            </a:r>
            <a:r>
              <a:rPr kumimoji="1" lang="en-US" altLang="ja-JP" sz="1600" b="1" dirty="0">
                <a:latin typeface="メイリオ" panose="020B0604030504040204" pitchFamily="50" charset="-128"/>
                <a:ea typeface="メイリオ" panose="020B0604030504040204" pitchFamily="50" charset="-128"/>
              </a:rPr>
              <a:t>3</a:t>
            </a:r>
            <a:r>
              <a:rPr kumimoji="1" lang="ja-JP" altLang="en-US" sz="1600" b="1" dirty="0">
                <a:latin typeface="メイリオ" panose="020B0604030504040204" pitchFamily="50" charset="-128"/>
                <a:ea typeface="メイリオ" panose="020B0604030504040204" pitchFamily="50" charset="-128"/>
              </a:rPr>
              <a:t> ：○ ○ ○ ○ ○ ○機能</a:t>
            </a:r>
            <a:endParaRPr kumimoji="1" lang="en-US" altLang="ja-JP" sz="1600" b="1" dirty="0">
              <a:latin typeface="メイリオ" panose="020B0604030504040204" pitchFamily="50" charset="-128"/>
              <a:ea typeface="メイリオ" panose="020B0604030504040204" pitchFamily="50" charset="-128"/>
            </a:endParaRPr>
          </a:p>
        </p:txBody>
      </p:sp>
      <p:grpSp>
        <p:nvGrpSpPr>
          <p:cNvPr id="134" name="グループ化 133">
            <a:extLst>
              <a:ext uri="{FF2B5EF4-FFF2-40B4-BE49-F238E27FC236}">
                <a16:creationId xmlns:a16="http://schemas.microsoft.com/office/drawing/2014/main" id="{BD16B04B-6D6C-18E7-17BE-06EC61034C83}"/>
              </a:ext>
            </a:extLst>
          </p:cNvPr>
          <p:cNvGrpSpPr/>
          <p:nvPr/>
        </p:nvGrpSpPr>
        <p:grpSpPr>
          <a:xfrm>
            <a:off x="652116" y="5136512"/>
            <a:ext cx="8931622" cy="100271"/>
            <a:chOff x="483222" y="3038516"/>
            <a:chExt cx="8931622" cy="169504"/>
          </a:xfrm>
        </p:grpSpPr>
        <p:sp>
          <p:nvSpPr>
            <p:cNvPr id="135" name="正方形/長方形 96">
              <a:extLst>
                <a:ext uri="{FF2B5EF4-FFF2-40B4-BE49-F238E27FC236}">
                  <a16:creationId xmlns:a16="http://schemas.microsoft.com/office/drawing/2014/main" id="{CB3EA542-37C0-3349-ECDA-44C41026472B}"/>
                </a:ext>
              </a:extLst>
            </p:cNvPr>
            <p:cNvSpPr/>
            <p:nvPr/>
          </p:nvSpPr>
          <p:spPr>
            <a:xfrm>
              <a:off x="483222" y="3038516"/>
              <a:ext cx="8931622" cy="169504"/>
            </a:xfrm>
            <a:custGeom>
              <a:avLst/>
              <a:gdLst>
                <a:gd name="connsiteX0" fmla="*/ 0 w 8931622"/>
                <a:gd name="connsiteY0" fmla="*/ 0 h 578594"/>
                <a:gd name="connsiteX1" fmla="*/ 8931622 w 8931622"/>
                <a:gd name="connsiteY1" fmla="*/ 0 h 578594"/>
                <a:gd name="connsiteX2" fmla="*/ 8931622 w 8931622"/>
                <a:gd name="connsiteY2" fmla="*/ 578594 h 578594"/>
                <a:gd name="connsiteX3" fmla="*/ 0 w 8931622"/>
                <a:gd name="connsiteY3" fmla="*/ 578594 h 578594"/>
                <a:gd name="connsiteX4" fmla="*/ 0 w 8931622"/>
                <a:gd name="connsiteY4" fmla="*/ 0 h 578594"/>
                <a:gd name="connsiteX0" fmla="*/ 0 w 8931622"/>
                <a:gd name="connsiteY0" fmla="*/ 116 h 578710"/>
                <a:gd name="connsiteX1" fmla="*/ 4324998 w 8931622"/>
                <a:gd name="connsiteY1" fmla="*/ 116280 h 578710"/>
                <a:gd name="connsiteX2" fmla="*/ 8931622 w 8931622"/>
                <a:gd name="connsiteY2" fmla="*/ 116 h 578710"/>
                <a:gd name="connsiteX3" fmla="*/ 8931622 w 8931622"/>
                <a:gd name="connsiteY3" fmla="*/ 578710 h 578710"/>
                <a:gd name="connsiteX4" fmla="*/ 0 w 8931622"/>
                <a:gd name="connsiteY4" fmla="*/ 578710 h 578710"/>
                <a:gd name="connsiteX5" fmla="*/ 0 w 8931622"/>
                <a:gd name="connsiteY5" fmla="*/ 116 h 578710"/>
                <a:gd name="connsiteX0" fmla="*/ 4324998 w 8931622"/>
                <a:gd name="connsiteY0" fmla="*/ 116280 h 578710"/>
                <a:gd name="connsiteX1" fmla="*/ 8931622 w 8931622"/>
                <a:gd name="connsiteY1" fmla="*/ 116 h 578710"/>
                <a:gd name="connsiteX2" fmla="*/ 8931622 w 8931622"/>
                <a:gd name="connsiteY2" fmla="*/ 578710 h 578710"/>
                <a:gd name="connsiteX3" fmla="*/ 0 w 8931622"/>
                <a:gd name="connsiteY3" fmla="*/ 578710 h 578710"/>
                <a:gd name="connsiteX4" fmla="*/ 0 w 8931622"/>
                <a:gd name="connsiteY4" fmla="*/ 116 h 578710"/>
                <a:gd name="connsiteX5" fmla="*/ 4416438 w 8931622"/>
                <a:gd name="connsiteY5" fmla="*/ 207720 h 578710"/>
                <a:gd name="connsiteX0" fmla="*/ 4324998 w 8931622"/>
                <a:gd name="connsiteY0" fmla="*/ 116164 h 578594"/>
                <a:gd name="connsiteX1" fmla="*/ 8931622 w 8931622"/>
                <a:gd name="connsiteY1" fmla="*/ 0 h 578594"/>
                <a:gd name="connsiteX2" fmla="*/ 8931622 w 8931622"/>
                <a:gd name="connsiteY2" fmla="*/ 578594 h 578594"/>
                <a:gd name="connsiteX3" fmla="*/ 0 w 8931622"/>
                <a:gd name="connsiteY3" fmla="*/ 578594 h 578594"/>
                <a:gd name="connsiteX4" fmla="*/ 0 w 8931622"/>
                <a:gd name="connsiteY4" fmla="*/ 0 h 578594"/>
                <a:gd name="connsiteX0" fmla="*/ 8931622 w 8931622"/>
                <a:gd name="connsiteY0" fmla="*/ 0 h 578594"/>
                <a:gd name="connsiteX1" fmla="*/ 8931622 w 8931622"/>
                <a:gd name="connsiteY1" fmla="*/ 578594 h 578594"/>
                <a:gd name="connsiteX2" fmla="*/ 0 w 8931622"/>
                <a:gd name="connsiteY2" fmla="*/ 578594 h 578594"/>
                <a:gd name="connsiteX3" fmla="*/ 0 w 8931622"/>
                <a:gd name="connsiteY3" fmla="*/ 0 h 578594"/>
              </a:gdLst>
              <a:ahLst/>
              <a:cxnLst>
                <a:cxn ang="0">
                  <a:pos x="connsiteX0" y="connsiteY0"/>
                </a:cxn>
                <a:cxn ang="0">
                  <a:pos x="connsiteX1" y="connsiteY1"/>
                </a:cxn>
                <a:cxn ang="0">
                  <a:pos x="connsiteX2" y="connsiteY2"/>
                </a:cxn>
                <a:cxn ang="0">
                  <a:pos x="connsiteX3" y="connsiteY3"/>
                </a:cxn>
              </a:cxnLst>
              <a:rect l="l" t="t" r="r" b="b"/>
              <a:pathLst>
                <a:path w="8931622" h="578594">
                  <a:moveTo>
                    <a:pt x="8931622" y="0"/>
                  </a:moveTo>
                  <a:lnTo>
                    <a:pt x="8931622" y="578594"/>
                  </a:lnTo>
                  <a:lnTo>
                    <a:pt x="0" y="578594"/>
                  </a:lnTo>
                  <a:lnTo>
                    <a:pt x="0" y="0"/>
                  </a:lnTo>
                </a:path>
              </a:pathLst>
            </a:custGeom>
            <a:no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6" name="直線コネクタ 135">
              <a:extLst>
                <a:ext uri="{FF2B5EF4-FFF2-40B4-BE49-F238E27FC236}">
                  <a16:creationId xmlns:a16="http://schemas.microsoft.com/office/drawing/2014/main" id="{2D20CA98-E2F8-68A6-2DDF-1E159A11DFA6}"/>
                </a:ext>
              </a:extLst>
            </p:cNvPr>
            <p:cNvCxnSpPr>
              <a:cxnSpLocks/>
            </p:cNvCxnSpPr>
            <p:nvPr/>
          </p:nvCxnSpPr>
          <p:spPr>
            <a:xfrm flipV="1">
              <a:off x="138238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7" name="直線コネクタ 136">
              <a:extLst>
                <a:ext uri="{FF2B5EF4-FFF2-40B4-BE49-F238E27FC236}">
                  <a16:creationId xmlns:a16="http://schemas.microsoft.com/office/drawing/2014/main" id="{4D61C4D6-0A9C-4EDD-607C-3BF5824B1CF5}"/>
                </a:ext>
              </a:extLst>
            </p:cNvPr>
            <p:cNvCxnSpPr>
              <a:cxnSpLocks/>
            </p:cNvCxnSpPr>
            <p:nvPr/>
          </p:nvCxnSpPr>
          <p:spPr>
            <a:xfrm flipV="1">
              <a:off x="227582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8" name="直線コネクタ 137">
              <a:extLst>
                <a:ext uri="{FF2B5EF4-FFF2-40B4-BE49-F238E27FC236}">
                  <a16:creationId xmlns:a16="http://schemas.microsoft.com/office/drawing/2014/main" id="{DAC5AE13-B345-9E42-5383-6C25A21741B6}"/>
                </a:ext>
              </a:extLst>
            </p:cNvPr>
            <p:cNvCxnSpPr>
              <a:cxnSpLocks/>
            </p:cNvCxnSpPr>
            <p:nvPr/>
          </p:nvCxnSpPr>
          <p:spPr>
            <a:xfrm flipV="1">
              <a:off x="316927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9" name="直線コネクタ 138">
              <a:extLst>
                <a:ext uri="{FF2B5EF4-FFF2-40B4-BE49-F238E27FC236}">
                  <a16:creationId xmlns:a16="http://schemas.microsoft.com/office/drawing/2014/main" id="{2CD45523-0E61-6E75-8861-02E36440812E}"/>
                </a:ext>
              </a:extLst>
            </p:cNvPr>
            <p:cNvCxnSpPr>
              <a:cxnSpLocks/>
            </p:cNvCxnSpPr>
            <p:nvPr/>
          </p:nvCxnSpPr>
          <p:spPr>
            <a:xfrm flipV="1">
              <a:off x="406271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0" name="直線コネクタ 139">
              <a:extLst>
                <a:ext uri="{FF2B5EF4-FFF2-40B4-BE49-F238E27FC236}">
                  <a16:creationId xmlns:a16="http://schemas.microsoft.com/office/drawing/2014/main" id="{7EA20A29-CBC8-31F5-88D9-D5D621AA8A2A}"/>
                </a:ext>
              </a:extLst>
            </p:cNvPr>
            <p:cNvCxnSpPr>
              <a:cxnSpLocks/>
            </p:cNvCxnSpPr>
            <p:nvPr/>
          </p:nvCxnSpPr>
          <p:spPr>
            <a:xfrm flipV="1">
              <a:off x="495616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1" name="直線コネクタ 140">
              <a:extLst>
                <a:ext uri="{FF2B5EF4-FFF2-40B4-BE49-F238E27FC236}">
                  <a16:creationId xmlns:a16="http://schemas.microsoft.com/office/drawing/2014/main" id="{DAD3F509-75A3-67A6-D7D1-4DFB73DDBD23}"/>
                </a:ext>
              </a:extLst>
            </p:cNvPr>
            <p:cNvCxnSpPr>
              <a:cxnSpLocks/>
            </p:cNvCxnSpPr>
            <p:nvPr/>
          </p:nvCxnSpPr>
          <p:spPr>
            <a:xfrm flipV="1">
              <a:off x="584960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2" name="直線コネクタ 141">
              <a:extLst>
                <a:ext uri="{FF2B5EF4-FFF2-40B4-BE49-F238E27FC236}">
                  <a16:creationId xmlns:a16="http://schemas.microsoft.com/office/drawing/2014/main" id="{06C5FE64-C4A1-F4E4-7C96-3972C8BE8DEF}"/>
                </a:ext>
              </a:extLst>
            </p:cNvPr>
            <p:cNvCxnSpPr>
              <a:cxnSpLocks/>
            </p:cNvCxnSpPr>
            <p:nvPr/>
          </p:nvCxnSpPr>
          <p:spPr>
            <a:xfrm flipV="1">
              <a:off x="674305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3" name="直線コネクタ 142">
              <a:extLst>
                <a:ext uri="{FF2B5EF4-FFF2-40B4-BE49-F238E27FC236}">
                  <a16:creationId xmlns:a16="http://schemas.microsoft.com/office/drawing/2014/main" id="{C621319A-612E-DC2B-5190-A53D982EFE21}"/>
                </a:ext>
              </a:extLst>
            </p:cNvPr>
            <p:cNvCxnSpPr>
              <a:cxnSpLocks/>
            </p:cNvCxnSpPr>
            <p:nvPr/>
          </p:nvCxnSpPr>
          <p:spPr>
            <a:xfrm flipV="1">
              <a:off x="763649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4" name="直線コネクタ 143">
              <a:extLst>
                <a:ext uri="{FF2B5EF4-FFF2-40B4-BE49-F238E27FC236}">
                  <a16:creationId xmlns:a16="http://schemas.microsoft.com/office/drawing/2014/main" id="{4E335488-C520-EB78-043E-4B5668DC216A}"/>
                </a:ext>
              </a:extLst>
            </p:cNvPr>
            <p:cNvCxnSpPr>
              <a:cxnSpLocks/>
            </p:cNvCxnSpPr>
            <p:nvPr/>
          </p:nvCxnSpPr>
          <p:spPr>
            <a:xfrm flipV="1">
              <a:off x="852994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grpSp>
      <p:sp>
        <p:nvSpPr>
          <p:cNvPr id="149" name="テキスト ボックス 148">
            <a:extLst>
              <a:ext uri="{FF2B5EF4-FFF2-40B4-BE49-F238E27FC236}">
                <a16:creationId xmlns:a16="http://schemas.microsoft.com/office/drawing/2014/main" id="{7EB7BFAC-2C71-1388-519C-D92E4750BE0A}"/>
              </a:ext>
            </a:extLst>
          </p:cNvPr>
          <p:cNvSpPr txBox="1"/>
          <p:nvPr/>
        </p:nvSpPr>
        <p:spPr>
          <a:xfrm>
            <a:off x="520670" y="5416750"/>
            <a:ext cx="3815468" cy="338554"/>
          </a:xfrm>
          <a:prstGeom prst="rect">
            <a:avLst/>
          </a:prstGeom>
          <a:noFill/>
        </p:spPr>
        <p:txBody>
          <a:bodyPr wrap="none" rtlCol="0">
            <a:spAutoFit/>
          </a:bodyPr>
          <a:lstStyle/>
          <a:p>
            <a:r>
              <a:rPr kumimoji="1" lang="ja-JP" altLang="en-US" sz="1600" b="1" dirty="0">
                <a:latin typeface="メイリオ" panose="020B0604030504040204" pitchFamily="50" charset="-128"/>
                <a:ea typeface="メイリオ" panose="020B0604030504040204" pitchFamily="50" charset="-128"/>
              </a:rPr>
              <a:t>■アンケート</a:t>
            </a:r>
            <a:r>
              <a:rPr kumimoji="1" lang="en-US" altLang="ja-JP" sz="1600" b="1" dirty="0">
                <a:latin typeface="メイリオ" panose="020B0604030504040204" pitchFamily="50" charset="-128"/>
                <a:ea typeface="メイリオ" panose="020B0604030504040204" pitchFamily="50" charset="-128"/>
              </a:rPr>
              <a:t>4</a:t>
            </a:r>
            <a:r>
              <a:rPr kumimoji="1" lang="ja-JP" altLang="en-US" sz="1600" b="1" dirty="0">
                <a:latin typeface="メイリオ" panose="020B0604030504040204" pitchFamily="50" charset="-128"/>
                <a:ea typeface="メイリオ" panose="020B0604030504040204" pitchFamily="50" charset="-128"/>
              </a:rPr>
              <a:t> ：○ ○ ○ ○ ○ ○機能</a:t>
            </a:r>
            <a:endParaRPr kumimoji="1" lang="en-US" altLang="ja-JP" sz="1600" b="1" dirty="0">
              <a:latin typeface="メイリオ" panose="020B0604030504040204" pitchFamily="50" charset="-128"/>
              <a:ea typeface="メイリオ" panose="020B0604030504040204" pitchFamily="50" charset="-128"/>
            </a:endParaRPr>
          </a:p>
        </p:txBody>
      </p:sp>
      <p:grpSp>
        <p:nvGrpSpPr>
          <p:cNvPr id="151" name="グループ化 150">
            <a:extLst>
              <a:ext uri="{FF2B5EF4-FFF2-40B4-BE49-F238E27FC236}">
                <a16:creationId xmlns:a16="http://schemas.microsoft.com/office/drawing/2014/main" id="{D95773C4-464B-8EF5-6092-E7D493B27327}"/>
              </a:ext>
            </a:extLst>
          </p:cNvPr>
          <p:cNvGrpSpPr/>
          <p:nvPr/>
        </p:nvGrpSpPr>
        <p:grpSpPr>
          <a:xfrm>
            <a:off x="652116" y="6437859"/>
            <a:ext cx="8931622" cy="100271"/>
            <a:chOff x="483222" y="3038516"/>
            <a:chExt cx="8931622" cy="169504"/>
          </a:xfrm>
        </p:grpSpPr>
        <p:sp>
          <p:nvSpPr>
            <p:cNvPr id="152" name="正方形/長方形 96">
              <a:extLst>
                <a:ext uri="{FF2B5EF4-FFF2-40B4-BE49-F238E27FC236}">
                  <a16:creationId xmlns:a16="http://schemas.microsoft.com/office/drawing/2014/main" id="{4EF2F688-C0B4-D542-BAF0-E1E7E4457BE0}"/>
                </a:ext>
              </a:extLst>
            </p:cNvPr>
            <p:cNvSpPr/>
            <p:nvPr/>
          </p:nvSpPr>
          <p:spPr>
            <a:xfrm>
              <a:off x="483222" y="3038516"/>
              <a:ext cx="8931622" cy="169504"/>
            </a:xfrm>
            <a:custGeom>
              <a:avLst/>
              <a:gdLst>
                <a:gd name="connsiteX0" fmla="*/ 0 w 8931622"/>
                <a:gd name="connsiteY0" fmla="*/ 0 h 578594"/>
                <a:gd name="connsiteX1" fmla="*/ 8931622 w 8931622"/>
                <a:gd name="connsiteY1" fmla="*/ 0 h 578594"/>
                <a:gd name="connsiteX2" fmla="*/ 8931622 w 8931622"/>
                <a:gd name="connsiteY2" fmla="*/ 578594 h 578594"/>
                <a:gd name="connsiteX3" fmla="*/ 0 w 8931622"/>
                <a:gd name="connsiteY3" fmla="*/ 578594 h 578594"/>
                <a:gd name="connsiteX4" fmla="*/ 0 w 8931622"/>
                <a:gd name="connsiteY4" fmla="*/ 0 h 578594"/>
                <a:gd name="connsiteX0" fmla="*/ 0 w 8931622"/>
                <a:gd name="connsiteY0" fmla="*/ 116 h 578710"/>
                <a:gd name="connsiteX1" fmla="*/ 4324998 w 8931622"/>
                <a:gd name="connsiteY1" fmla="*/ 116280 h 578710"/>
                <a:gd name="connsiteX2" fmla="*/ 8931622 w 8931622"/>
                <a:gd name="connsiteY2" fmla="*/ 116 h 578710"/>
                <a:gd name="connsiteX3" fmla="*/ 8931622 w 8931622"/>
                <a:gd name="connsiteY3" fmla="*/ 578710 h 578710"/>
                <a:gd name="connsiteX4" fmla="*/ 0 w 8931622"/>
                <a:gd name="connsiteY4" fmla="*/ 578710 h 578710"/>
                <a:gd name="connsiteX5" fmla="*/ 0 w 8931622"/>
                <a:gd name="connsiteY5" fmla="*/ 116 h 578710"/>
                <a:gd name="connsiteX0" fmla="*/ 4324998 w 8931622"/>
                <a:gd name="connsiteY0" fmla="*/ 116280 h 578710"/>
                <a:gd name="connsiteX1" fmla="*/ 8931622 w 8931622"/>
                <a:gd name="connsiteY1" fmla="*/ 116 h 578710"/>
                <a:gd name="connsiteX2" fmla="*/ 8931622 w 8931622"/>
                <a:gd name="connsiteY2" fmla="*/ 578710 h 578710"/>
                <a:gd name="connsiteX3" fmla="*/ 0 w 8931622"/>
                <a:gd name="connsiteY3" fmla="*/ 578710 h 578710"/>
                <a:gd name="connsiteX4" fmla="*/ 0 w 8931622"/>
                <a:gd name="connsiteY4" fmla="*/ 116 h 578710"/>
                <a:gd name="connsiteX5" fmla="*/ 4416438 w 8931622"/>
                <a:gd name="connsiteY5" fmla="*/ 207720 h 578710"/>
                <a:gd name="connsiteX0" fmla="*/ 4324998 w 8931622"/>
                <a:gd name="connsiteY0" fmla="*/ 116164 h 578594"/>
                <a:gd name="connsiteX1" fmla="*/ 8931622 w 8931622"/>
                <a:gd name="connsiteY1" fmla="*/ 0 h 578594"/>
                <a:gd name="connsiteX2" fmla="*/ 8931622 w 8931622"/>
                <a:gd name="connsiteY2" fmla="*/ 578594 h 578594"/>
                <a:gd name="connsiteX3" fmla="*/ 0 w 8931622"/>
                <a:gd name="connsiteY3" fmla="*/ 578594 h 578594"/>
                <a:gd name="connsiteX4" fmla="*/ 0 w 8931622"/>
                <a:gd name="connsiteY4" fmla="*/ 0 h 578594"/>
                <a:gd name="connsiteX0" fmla="*/ 8931622 w 8931622"/>
                <a:gd name="connsiteY0" fmla="*/ 0 h 578594"/>
                <a:gd name="connsiteX1" fmla="*/ 8931622 w 8931622"/>
                <a:gd name="connsiteY1" fmla="*/ 578594 h 578594"/>
                <a:gd name="connsiteX2" fmla="*/ 0 w 8931622"/>
                <a:gd name="connsiteY2" fmla="*/ 578594 h 578594"/>
                <a:gd name="connsiteX3" fmla="*/ 0 w 8931622"/>
                <a:gd name="connsiteY3" fmla="*/ 0 h 578594"/>
              </a:gdLst>
              <a:ahLst/>
              <a:cxnLst>
                <a:cxn ang="0">
                  <a:pos x="connsiteX0" y="connsiteY0"/>
                </a:cxn>
                <a:cxn ang="0">
                  <a:pos x="connsiteX1" y="connsiteY1"/>
                </a:cxn>
                <a:cxn ang="0">
                  <a:pos x="connsiteX2" y="connsiteY2"/>
                </a:cxn>
                <a:cxn ang="0">
                  <a:pos x="connsiteX3" y="connsiteY3"/>
                </a:cxn>
              </a:cxnLst>
              <a:rect l="l" t="t" r="r" b="b"/>
              <a:pathLst>
                <a:path w="8931622" h="578594">
                  <a:moveTo>
                    <a:pt x="8931622" y="0"/>
                  </a:moveTo>
                  <a:lnTo>
                    <a:pt x="8931622" y="578594"/>
                  </a:lnTo>
                  <a:lnTo>
                    <a:pt x="0" y="578594"/>
                  </a:lnTo>
                  <a:lnTo>
                    <a:pt x="0" y="0"/>
                  </a:lnTo>
                </a:path>
              </a:pathLst>
            </a:custGeom>
            <a:noFill/>
            <a:ln w="31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3" name="直線コネクタ 152">
              <a:extLst>
                <a:ext uri="{FF2B5EF4-FFF2-40B4-BE49-F238E27FC236}">
                  <a16:creationId xmlns:a16="http://schemas.microsoft.com/office/drawing/2014/main" id="{D1E9B2A0-3DCE-FAF4-441B-5C2F5F7994C0}"/>
                </a:ext>
              </a:extLst>
            </p:cNvPr>
            <p:cNvCxnSpPr>
              <a:cxnSpLocks/>
            </p:cNvCxnSpPr>
            <p:nvPr/>
          </p:nvCxnSpPr>
          <p:spPr>
            <a:xfrm flipV="1">
              <a:off x="138238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4" name="直線コネクタ 153">
              <a:extLst>
                <a:ext uri="{FF2B5EF4-FFF2-40B4-BE49-F238E27FC236}">
                  <a16:creationId xmlns:a16="http://schemas.microsoft.com/office/drawing/2014/main" id="{A9898067-7E72-40CA-7527-B4DF0776785F}"/>
                </a:ext>
              </a:extLst>
            </p:cNvPr>
            <p:cNvCxnSpPr>
              <a:cxnSpLocks/>
            </p:cNvCxnSpPr>
            <p:nvPr/>
          </p:nvCxnSpPr>
          <p:spPr>
            <a:xfrm flipV="1">
              <a:off x="227582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5" name="直線コネクタ 154">
              <a:extLst>
                <a:ext uri="{FF2B5EF4-FFF2-40B4-BE49-F238E27FC236}">
                  <a16:creationId xmlns:a16="http://schemas.microsoft.com/office/drawing/2014/main" id="{D3A1C1C4-6474-457C-5A91-CD02840C9329}"/>
                </a:ext>
              </a:extLst>
            </p:cNvPr>
            <p:cNvCxnSpPr>
              <a:cxnSpLocks/>
            </p:cNvCxnSpPr>
            <p:nvPr/>
          </p:nvCxnSpPr>
          <p:spPr>
            <a:xfrm flipV="1">
              <a:off x="316927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6" name="直線コネクタ 155">
              <a:extLst>
                <a:ext uri="{FF2B5EF4-FFF2-40B4-BE49-F238E27FC236}">
                  <a16:creationId xmlns:a16="http://schemas.microsoft.com/office/drawing/2014/main" id="{5E86F9FA-B980-6DFB-AD70-0F9E903F9BB7}"/>
                </a:ext>
              </a:extLst>
            </p:cNvPr>
            <p:cNvCxnSpPr>
              <a:cxnSpLocks/>
            </p:cNvCxnSpPr>
            <p:nvPr/>
          </p:nvCxnSpPr>
          <p:spPr>
            <a:xfrm flipV="1">
              <a:off x="406271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7" name="直線コネクタ 156">
              <a:extLst>
                <a:ext uri="{FF2B5EF4-FFF2-40B4-BE49-F238E27FC236}">
                  <a16:creationId xmlns:a16="http://schemas.microsoft.com/office/drawing/2014/main" id="{A1B6780C-69F5-6ED7-D2A9-827DD7F605F8}"/>
                </a:ext>
              </a:extLst>
            </p:cNvPr>
            <p:cNvCxnSpPr>
              <a:cxnSpLocks/>
            </p:cNvCxnSpPr>
            <p:nvPr/>
          </p:nvCxnSpPr>
          <p:spPr>
            <a:xfrm flipV="1">
              <a:off x="495616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8" name="直線コネクタ 157">
              <a:extLst>
                <a:ext uri="{FF2B5EF4-FFF2-40B4-BE49-F238E27FC236}">
                  <a16:creationId xmlns:a16="http://schemas.microsoft.com/office/drawing/2014/main" id="{1D6582D6-EB0C-470A-A4B2-44867E406C89}"/>
                </a:ext>
              </a:extLst>
            </p:cNvPr>
            <p:cNvCxnSpPr>
              <a:cxnSpLocks/>
            </p:cNvCxnSpPr>
            <p:nvPr/>
          </p:nvCxnSpPr>
          <p:spPr>
            <a:xfrm flipV="1">
              <a:off x="584960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9" name="直線コネクタ 158">
              <a:extLst>
                <a:ext uri="{FF2B5EF4-FFF2-40B4-BE49-F238E27FC236}">
                  <a16:creationId xmlns:a16="http://schemas.microsoft.com/office/drawing/2014/main" id="{010EAB94-B084-12FC-1EFC-E8DC1856577D}"/>
                </a:ext>
              </a:extLst>
            </p:cNvPr>
            <p:cNvCxnSpPr>
              <a:cxnSpLocks/>
            </p:cNvCxnSpPr>
            <p:nvPr/>
          </p:nvCxnSpPr>
          <p:spPr>
            <a:xfrm flipV="1">
              <a:off x="674305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0" name="直線コネクタ 159">
              <a:extLst>
                <a:ext uri="{FF2B5EF4-FFF2-40B4-BE49-F238E27FC236}">
                  <a16:creationId xmlns:a16="http://schemas.microsoft.com/office/drawing/2014/main" id="{097ECFAA-71F9-68F3-35DF-4E984B6CF1A0}"/>
                </a:ext>
              </a:extLst>
            </p:cNvPr>
            <p:cNvCxnSpPr>
              <a:cxnSpLocks/>
            </p:cNvCxnSpPr>
            <p:nvPr/>
          </p:nvCxnSpPr>
          <p:spPr>
            <a:xfrm flipV="1">
              <a:off x="7636497"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1" name="直線コネクタ 160">
              <a:extLst>
                <a:ext uri="{FF2B5EF4-FFF2-40B4-BE49-F238E27FC236}">
                  <a16:creationId xmlns:a16="http://schemas.microsoft.com/office/drawing/2014/main" id="{393F0692-B82D-384E-8B9C-3A42DC2CED1E}"/>
                </a:ext>
              </a:extLst>
            </p:cNvPr>
            <p:cNvCxnSpPr>
              <a:cxnSpLocks/>
            </p:cNvCxnSpPr>
            <p:nvPr/>
          </p:nvCxnSpPr>
          <p:spPr>
            <a:xfrm flipV="1">
              <a:off x="8529942" y="3038516"/>
              <a:ext cx="0" cy="169504"/>
            </a:xfrm>
            <a:prstGeom prst="line">
              <a:avLst/>
            </a:prstGeom>
            <a:ln w="3175"/>
          </p:spPr>
          <p:style>
            <a:lnRef idx="1">
              <a:schemeClr val="accent1"/>
            </a:lnRef>
            <a:fillRef idx="0">
              <a:schemeClr val="accent1"/>
            </a:fillRef>
            <a:effectRef idx="0">
              <a:schemeClr val="accent1"/>
            </a:effectRef>
            <a:fontRef idx="minor">
              <a:schemeClr val="tx1"/>
            </a:fontRef>
          </p:style>
        </p:cxnSp>
      </p:grpSp>
      <p:sp>
        <p:nvSpPr>
          <p:cNvPr id="162" name="正方形/長方形 161">
            <a:extLst>
              <a:ext uri="{FF2B5EF4-FFF2-40B4-BE49-F238E27FC236}">
                <a16:creationId xmlns:a16="http://schemas.microsoft.com/office/drawing/2014/main" id="{B12CD03C-2146-E573-1568-B070EBF28423}"/>
              </a:ext>
            </a:extLst>
          </p:cNvPr>
          <p:cNvSpPr/>
          <p:nvPr/>
        </p:nvSpPr>
        <p:spPr>
          <a:xfrm>
            <a:off x="652115" y="3148704"/>
            <a:ext cx="4463049" cy="578594"/>
          </a:xfrm>
          <a:prstGeom prst="rect">
            <a:avLst/>
          </a:prstGeom>
          <a:solidFill>
            <a:srgbClr val="FF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dirty="0">
                <a:latin typeface="メイリオ" panose="020B0604030504040204" pitchFamily="50" charset="-128"/>
                <a:ea typeface="メイリオ" panose="020B0604030504040204" pitchFamily="50" charset="-128"/>
              </a:rPr>
              <a:t>YES</a:t>
            </a:r>
            <a:r>
              <a:rPr lang="ja-JP" altLang="en-US" sz="1800" b="1"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50%</a:t>
            </a:r>
          </a:p>
        </p:txBody>
      </p:sp>
      <p:sp>
        <p:nvSpPr>
          <p:cNvPr id="163" name="正方形/長方形 162">
            <a:extLst>
              <a:ext uri="{FF2B5EF4-FFF2-40B4-BE49-F238E27FC236}">
                <a16:creationId xmlns:a16="http://schemas.microsoft.com/office/drawing/2014/main" id="{7DE5A57A-9893-ED9F-9848-DFB45CA2D183}"/>
              </a:ext>
            </a:extLst>
          </p:cNvPr>
          <p:cNvSpPr/>
          <p:nvPr/>
        </p:nvSpPr>
        <p:spPr>
          <a:xfrm>
            <a:off x="5115164" y="3148704"/>
            <a:ext cx="4472948" cy="578594"/>
          </a:xfrm>
          <a:prstGeom prst="rect">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latin typeface="メイリオ" panose="020B0604030504040204" pitchFamily="50" charset="-128"/>
                <a:ea typeface="メイリオ" panose="020B0604030504040204" pitchFamily="50" charset="-128"/>
              </a:rPr>
              <a:t>NO</a:t>
            </a:r>
            <a:r>
              <a:rPr lang="ja-JP" altLang="en-US" sz="1800" b="1"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50%</a:t>
            </a:r>
          </a:p>
        </p:txBody>
      </p:sp>
      <p:sp>
        <p:nvSpPr>
          <p:cNvPr id="164" name="正方形/長方形 163">
            <a:extLst>
              <a:ext uri="{FF2B5EF4-FFF2-40B4-BE49-F238E27FC236}">
                <a16:creationId xmlns:a16="http://schemas.microsoft.com/office/drawing/2014/main" id="{56F41C1E-13EB-878D-0098-78AC80211E4B}"/>
              </a:ext>
            </a:extLst>
          </p:cNvPr>
          <p:cNvSpPr/>
          <p:nvPr/>
        </p:nvSpPr>
        <p:spPr>
          <a:xfrm>
            <a:off x="652116" y="3148704"/>
            <a:ext cx="8931622" cy="57859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正方形/長方形 164">
            <a:extLst>
              <a:ext uri="{FF2B5EF4-FFF2-40B4-BE49-F238E27FC236}">
                <a16:creationId xmlns:a16="http://schemas.microsoft.com/office/drawing/2014/main" id="{86E8B1D1-45E5-96C0-C10D-C1EA11BB3C2D}"/>
              </a:ext>
            </a:extLst>
          </p:cNvPr>
          <p:cNvSpPr/>
          <p:nvPr/>
        </p:nvSpPr>
        <p:spPr>
          <a:xfrm>
            <a:off x="652116" y="4468545"/>
            <a:ext cx="2692740" cy="578594"/>
          </a:xfrm>
          <a:prstGeom prst="rect">
            <a:avLst/>
          </a:prstGeom>
          <a:solidFill>
            <a:srgbClr val="FF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dirty="0">
                <a:latin typeface="メイリオ" panose="020B0604030504040204" pitchFamily="50" charset="-128"/>
                <a:ea typeface="メイリオ" panose="020B0604030504040204" pitchFamily="50" charset="-128"/>
              </a:rPr>
              <a:t>YES</a:t>
            </a:r>
            <a:r>
              <a:rPr lang="ja-JP" altLang="en-US" sz="1800" b="1"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30%</a:t>
            </a:r>
          </a:p>
        </p:txBody>
      </p:sp>
      <p:sp>
        <p:nvSpPr>
          <p:cNvPr id="166" name="正方形/長方形 165">
            <a:extLst>
              <a:ext uri="{FF2B5EF4-FFF2-40B4-BE49-F238E27FC236}">
                <a16:creationId xmlns:a16="http://schemas.microsoft.com/office/drawing/2014/main" id="{C6C94FA8-0976-91B5-257F-933660990CF3}"/>
              </a:ext>
            </a:extLst>
          </p:cNvPr>
          <p:cNvSpPr/>
          <p:nvPr/>
        </p:nvSpPr>
        <p:spPr>
          <a:xfrm>
            <a:off x="3338166" y="4468545"/>
            <a:ext cx="6249946" cy="578594"/>
          </a:xfrm>
          <a:prstGeom prst="rect">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latin typeface="メイリオ" panose="020B0604030504040204" pitchFamily="50" charset="-128"/>
                <a:ea typeface="メイリオ" panose="020B0604030504040204" pitchFamily="50" charset="-128"/>
              </a:rPr>
              <a:t>NO</a:t>
            </a:r>
            <a:r>
              <a:rPr lang="ja-JP" altLang="en-US" sz="1800" b="1"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70%</a:t>
            </a:r>
          </a:p>
        </p:txBody>
      </p:sp>
      <p:sp>
        <p:nvSpPr>
          <p:cNvPr id="167" name="正方形/長方形 166">
            <a:extLst>
              <a:ext uri="{FF2B5EF4-FFF2-40B4-BE49-F238E27FC236}">
                <a16:creationId xmlns:a16="http://schemas.microsoft.com/office/drawing/2014/main" id="{0967789C-1CC2-ADD7-990C-5C2646A6C77F}"/>
              </a:ext>
            </a:extLst>
          </p:cNvPr>
          <p:cNvSpPr/>
          <p:nvPr/>
        </p:nvSpPr>
        <p:spPr>
          <a:xfrm>
            <a:off x="652116" y="4468545"/>
            <a:ext cx="8931622" cy="57859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正方形/長方形 167">
            <a:extLst>
              <a:ext uri="{FF2B5EF4-FFF2-40B4-BE49-F238E27FC236}">
                <a16:creationId xmlns:a16="http://schemas.microsoft.com/office/drawing/2014/main" id="{0D009FB1-9675-C1F7-607A-C01F0261022E}"/>
              </a:ext>
            </a:extLst>
          </p:cNvPr>
          <p:cNvSpPr/>
          <p:nvPr/>
        </p:nvSpPr>
        <p:spPr>
          <a:xfrm>
            <a:off x="652115" y="5779760"/>
            <a:ext cx="6255455" cy="578594"/>
          </a:xfrm>
          <a:prstGeom prst="rect">
            <a:avLst/>
          </a:prstGeom>
          <a:solidFill>
            <a:srgbClr val="FF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dirty="0">
                <a:latin typeface="メイリオ" panose="020B0604030504040204" pitchFamily="50" charset="-128"/>
                <a:ea typeface="メイリオ" panose="020B0604030504040204" pitchFamily="50" charset="-128"/>
              </a:rPr>
              <a:t>YES</a:t>
            </a:r>
            <a:r>
              <a:rPr lang="ja-JP" altLang="en-US" sz="1800" b="1"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70%</a:t>
            </a:r>
          </a:p>
        </p:txBody>
      </p:sp>
      <p:sp>
        <p:nvSpPr>
          <p:cNvPr id="169" name="正方形/長方形 168">
            <a:extLst>
              <a:ext uri="{FF2B5EF4-FFF2-40B4-BE49-F238E27FC236}">
                <a16:creationId xmlns:a16="http://schemas.microsoft.com/office/drawing/2014/main" id="{1A0360C4-360F-563D-3082-272F13F8BE2C}"/>
              </a:ext>
            </a:extLst>
          </p:cNvPr>
          <p:cNvSpPr/>
          <p:nvPr/>
        </p:nvSpPr>
        <p:spPr>
          <a:xfrm>
            <a:off x="6911946" y="5779760"/>
            <a:ext cx="2676166" cy="578594"/>
          </a:xfrm>
          <a:prstGeom prst="rect">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latin typeface="メイリオ" panose="020B0604030504040204" pitchFamily="50" charset="-128"/>
                <a:ea typeface="メイリオ" panose="020B0604030504040204" pitchFamily="50" charset="-128"/>
              </a:rPr>
              <a:t>NO</a:t>
            </a:r>
            <a:r>
              <a:rPr lang="ja-JP" altLang="en-US" sz="1800" b="1" dirty="0">
                <a:latin typeface="メイリオ" panose="020B0604030504040204" pitchFamily="50" charset="-128"/>
                <a:ea typeface="メイリオ" panose="020B0604030504040204" pitchFamily="50" charset="-128"/>
              </a:rPr>
              <a:t> </a:t>
            </a:r>
            <a:r>
              <a:rPr lang="en-US" altLang="ja-JP" sz="1800" b="1" dirty="0">
                <a:latin typeface="メイリオ" panose="020B0604030504040204" pitchFamily="50" charset="-128"/>
                <a:ea typeface="メイリオ" panose="020B0604030504040204" pitchFamily="50" charset="-128"/>
              </a:rPr>
              <a:t>30%</a:t>
            </a:r>
          </a:p>
        </p:txBody>
      </p:sp>
      <p:sp>
        <p:nvSpPr>
          <p:cNvPr id="170" name="正方形/長方形 169">
            <a:extLst>
              <a:ext uri="{FF2B5EF4-FFF2-40B4-BE49-F238E27FC236}">
                <a16:creationId xmlns:a16="http://schemas.microsoft.com/office/drawing/2014/main" id="{DAC6862A-D130-A25C-E934-63A81DDF0E88}"/>
              </a:ext>
            </a:extLst>
          </p:cNvPr>
          <p:cNvSpPr/>
          <p:nvPr/>
        </p:nvSpPr>
        <p:spPr>
          <a:xfrm>
            <a:off x="652116" y="5779760"/>
            <a:ext cx="8931622" cy="57859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7807145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1415</TotalTime>
  <Words>1343</Words>
  <Application>Microsoft Office PowerPoint</Application>
  <PresentationFormat>A4 210 x 297 mm</PresentationFormat>
  <Paragraphs>65</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pptxm33_YES/NOアンケート調査レポートのテンプレート</dc:title>
  <dc:subject>pptxm33_YES/NOアンケート調査レポートのテンプレート</dc:subject>
  <dc:creator>でじけろお</dc:creator>
  <cp:revision>1</cp:revision>
  <dcterms:created xsi:type="dcterms:W3CDTF">2018-05-20T00:31:01Z</dcterms:created>
  <dcterms:modified xsi:type="dcterms:W3CDTF">2023-12-14T13:47:35Z</dcterms:modified>
  <cp:version>1</cp:version>
</cp:coreProperties>
</file>